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548" r:id="rId3"/>
    <p:sldId id="518" r:id="rId4"/>
    <p:sldId id="257" r:id="rId5"/>
    <p:sldId id="519" r:id="rId6"/>
    <p:sldId id="556" r:id="rId7"/>
    <p:sldId id="568" r:id="rId8"/>
    <p:sldId id="569" r:id="rId9"/>
    <p:sldId id="525" r:id="rId10"/>
    <p:sldId id="571" r:id="rId11"/>
    <p:sldId id="570" r:id="rId12"/>
    <p:sldId id="555" r:id="rId13"/>
    <p:sldId id="573" r:id="rId14"/>
    <p:sldId id="529" r:id="rId15"/>
    <p:sldId id="530" r:id="rId16"/>
    <p:sldId id="533" r:id="rId17"/>
    <p:sldId id="575" r:id="rId18"/>
    <p:sldId id="536" r:id="rId19"/>
    <p:sldId id="537" r:id="rId20"/>
    <p:sldId id="538" r:id="rId21"/>
    <p:sldId id="539" r:id="rId22"/>
    <p:sldId id="565" r:id="rId23"/>
    <p:sldId id="566" r:id="rId24"/>
    <p:sldId id="567" r:id="rId25"/>
    <p:sldId id="559" r:id="rId26"/>
    <p:sldId id="574" r:id="rId27"/>
    <p:sldId id="577" r:id="rId2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CC"/>
    <a:srgbClr val="25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6" autoAdjust="0"/>
    <p:restoredTop sz="96357" autoAdjust="0"/>
  </p:normalViewPr>
  <p:slideViewPr>
    <p:cSldViewPr snapToGrid="0">
      <p:cViewPr>
        <p:scale>
          <a:sx n="90" d="100"/>
          <a:sy n="90" d="100"/>
        </p:scale>
        <p:origin x="2712" y="-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BEB90-967F-F4A8-F552-A98FC27C5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CB0875-949C-3F6B-EA41-74D8786AC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0F4D8-A18C-3885-A8DE-E5025425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1FE5C-697D-1D72-11FF-42E1758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05538-D1ED-47B0-1A5E-342F7F32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28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03993-8105-23EF-E1A1-76A33494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CCE8E4-C877-3133-68A8-3706A9926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D54A0-C744-7AA9-B975-418A35B1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1822C-FBAB-E963-403A-1789BB65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DEA12-F2A9-4BF4-9B88-7F9B02A5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168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FD37C4-698F-8D5C-FB61-747FB0302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E58AFE-3A7C-A06E-AE79-DD131A005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3C68A-BBF2-105F-89BA-A6AC8BA5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6026B-54A1-135F-0B1D-2B021BBD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A7A70-5F13-1E43-406F-6AF30EF5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97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C6F2D-ACF8-9434-997A-ED27EDDA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A4154A-6FC6-5938-6CFE-33505232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73AA6-6939-AD29-904E-601EF82E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FB88A-AD7C-F187-9C0E-EC0C068A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98F11-AD9A-3997-30FB-DDF7B7A9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15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55ABB-A4E9-0283-8B3C-3BF42ED5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81507-3EFE-8DE2-198D-5C7EAA98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5A481-9015-68EC-358D-A067A536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48999-3119-F9B6-EE8D-3DC2A064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51355-63E5-E070-0C84-2BC59556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07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76D64-4C56-0979-C09A-15F0E49D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D5983-183B-D1C9-5F84-B2B9DF6F5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657E97-DD21-6F77-7965-10B1B0B31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15251-2BCA-6CC6-A324-FC1EBC9D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01FB42-A0EC-F1EF-28B5-A3F763FE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D05D3-1B85-B165-303B-7A93A4AF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3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66477-26CE-FA8F-9637-15D05EFC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E09E1-7812-AA57-2CF5-8835416F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DAC692-F7DB-1957-952A-413B9556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93FA70-41E9-6F3B-ABB0-9008C29E9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6A390F-08CC-5F4E-A382-2CC684D06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C46671-A31C-A718-6924-472968D5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8DD40-5CA5-F295-6EF0-FA7D1021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BDD77B-9302-D064-D5AF-2F58A2A8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449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13F02-C561-D135-5091-C8E3486D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E10FBD-A909-0CFA-D94E-984C8EDF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ACECFC-BD0A-3486-F42A-4597F5BB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6D951C-2AE7-6672-AD79-BFE75D72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47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9293E0-4BD1-07A6-D448-63A85428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A5C484-360A-F6A0-E167-265BD36D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381D2A-ACFF-991B-3B2D-15EEABEB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10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F4831-239E-94BF-D8A3-A17019DC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18702D-ABAE-D83D-DA35-77DFDBB6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F0F41-BD91-88D5-D370-E31976DEA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5A219F-DE66-4AF0-7AE6-23084EFD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E4D00-4AE6-D1D9-EB92-FC6C2CC7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904E38-F3FA-1283-8D8A-7E57ECB9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730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8CF7-5ACE-0546-D707-EDDD15EC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4E6AB7-57DB-DE93-240A-77B40030F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ED2430-C8FB-520B-B075-190C8B8F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A5562-2253-5706-A012-8160FC54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D2108-0EEC-31BD-0BC8-F1928E31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B7798E-D000-44D3-3746-AB850484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87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DA4FDD-080F-C535-79E8-9137AB07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1EBEED-8D32-1ACE-DD08-E6891843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4C5C4-9011-521C-EF01-B606E02D0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945D-0C62-4BE8-B533-D3A676D6CA72}" type="datetimeFigureOut">
              <a:rPr lang="es-MX" smtClean="0"/>
              <a:t>22/11/2022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70E0C-DED9-7AF5-4014-5B7EC220E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E9F8BF-975E-5965-0280-387ADAAF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8058-4ABC-4651-89B4-3FC4F9734E2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8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3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1517A0-410C-4B49-92D1-7F7E2393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4" y="1716169"/>
            <a:ext cx="2944318" cy="31411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D94727-2A7C-7C4C-A6CC-C5ED482A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15108" flipH="1" flipV="1">
            <a:off x="6623634" y="-2959115"/>
            <a:ext cx="7814650" cy="49330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BD070E-F12C-1949-B17F-1A700F4E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2520" flipV="1">
            <a:off x="-2283072" y="-2959115"/>
            <a:ext cx="7814650" cy="49330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E3A757-8A18-B84E-B815-33234251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14599" flipH="1">
            <a:off x="7074738" y="4391471"/>
            <a:ext cx="7814650" cy="49330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692141-2FC9-CD43-ACAC-E74339FF2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97996">
            <a:off x="-2283071" y="4374857"/>
            <a:ext cx="7814650" cy="49330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2AE059F-96F7-654F-8A80-585A8B24DDBF}"/>
              </a:ext>
            </a:extLst>
          </p:cNvPr>
          <p:cNvSpPr txBox="1"/>
          <p:nvPr/>
        </p:nvSpPr>
        <p:spPr>
          <a:xfrm>
            <a:off x="5352030" y="4487949"/>
            <a:ext cx="5929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MAGISTRADO LUIS ESPÍNDOLA MORALES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C537EED-1E52-C642-85F8-E9A7DA799C5B}"/>
              </a:ext>
            </a:extLst>
          </p:cNvPr>
          <p:cNvSpPr txBox="1">
            <a:spLocks/>
          </p:cNvSpPr>
          <p:nvPr/>
        </p:nvSpPr>
        <p:spPr>
          <a:xfrm>
            <a:off x="5326141" y="3768521"/>
            <a:ext cx="5929077" cy="5799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MX" sz="4000" b="1" dirty="0">
                <a:ln w="0"/>
                <a:solidFill>
                  <a:srgbClr val="2566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PROCEDIMIENTO ESPECIAL SANCIONADOR Y REDES SOCIALES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C56B54-FCE0-4742-849C-6074CC60E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19" y="3768435"/>
            <a:ext cx="1090732" cy="12299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70F0CE-3CC1-FDDD-8877-F0BBF248FD1B}"/>
              </a:ext>
            </a:extLst>
          </p:cNvPr>
          <p:cNvSpPr txBox="1"/>
          <p:nvPr/>
        </p:nvSpPr>
        <p:spPr>
          <a:xfrm>
            <a:off x="551923" y="6281900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3EDE8453-5247-74AE-3830-D8F6990F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8" y="6189032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0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C47B65-CB68-8348-A4DF-5F7C853E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6073"/>
            <a:ext cx="3543300" cy="4787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2167197-AD7B-1041-BB91-A72BB59D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316073"/>
            <a:ext cx="3543300" cy="4787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8CA1D9-A3F5-6748-B8F3-A2C103A5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31" y="1316073"/>
            <a:ext cx="3543300" cy="4787900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1E342398-8F3A-864A-81A9-B373C5AAB257}"/>
              </a:ext>
            </a:extLst>
          </p:cNvPr>
          <p:cNvSpPr txBox="1">
            <a:spLocks/>
          </p:cNvSpPr>
          <p:nvPr/>
        </p:nvSpPr>
        <p:spPr>
          <a:xfrm>
            <a:off x="718269" y="1568235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F8D95FC7-1B7F-6B4B-92CB-2D7C6A98DF8D}"/>
              </a:ext>
            </a:extLst>
          </p:cNvPr>
          <p:cNvSpPr txBox="1">
            <a:spLocks/>
          </p:cNvSpPr>
          <p:nvPr/>
        </p:nvSpPr>
        <p:spPr>
          <a:xfrm>
            <a:off x="4514279" y="1519720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543107B6-A264-0540-ACB7-897BD5482C4E}"/>
              </a:ext>
            </a:extLst>
          </p:cNvPr>
          <p:cNvSpPr txBox="1">
            <a:spLocks/>
          </p:cNvSpPr>
          <p:nvPr/>
        </p:nvSpPr>
        <p:spPr>
          <a:xfrm>
            <a:off x="8278209" y="1568235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4F9F9636-7A05-3448-9D64-8244948D79BE}"/>
              </a:ext>
            </a:extLst>
          </p:cNvPr>
          <p:cNvSpPr txBox="1">
            <a:spLocks/>
          </p:cNvSpPr>
          <p:nvPr/>
        </p:nvSpPr>
        <p:spPr>
          <a:xfrm>
            <a:off x="8720496" y="2074474"/>
            <a:ext cx="2312350" cy="23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Violencia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Política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contra la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Mujer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01F3E52B-A872-8048-84C2-A321A8E9B0CB}"/>
              </a:ext>
            </a:extLst>
          </p:cNvPr>
          <p:cNvSpPr txBox="1">
            <a:spLocks/>
          </p:cNvSpPr>
          <p:nvPr/>
        </p:nvSpPr>
        <p:spPr>
          <a:xfrm>
            <a:off x="5046086" y="2074474"/>
            <a:ext cx="2312350" cy="23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Incumplimiento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 MC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ordenadas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por la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Comisión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Quejas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y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Denuncuas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(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proceso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electoral).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88D27C71-B3EA-1B4E-9FBA-0BD047BD3481}"/>
              </a:ext>
            </a:extLst>
          </p:cNvPr>
          <p:cNvSpPr txBox="1">
            <a:spLocks/>
          </p:cNvSpPr>
          <p:nvPr/>
        </p:nvSpPr>
        <p:spPr>
          <a:xfrm>
            <a:off x="1219152" y="2074474"/>
            <a:ext cx="2312350" cy="2809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  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Uso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indebido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 los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recursos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públicos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o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violación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a los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principios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neutralidad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 </a:t>
            </a:r>
            <a:r>
              <a:rPr lang="en-US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imparcialidad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  <a:endParaRPr lang="es-MX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649E68-BB96-CA49-9D8D-73463763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36" y="4842310"/>
            <a:ext cx="771182" cy="781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4B720E-892B-0249-A50E-2BBE8101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38" y="4763111"/>
            <a:ext cx="936525" cy="751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410457-C090-FD49-B0C2-D57DB3DE1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11" y="4592836"/>
            <a:ext cx="627119" cy="921988"/>
          </a:xfrm>
          <a:prstGeom prst="rect">
            <a:avLst/>
          </a:prstGeom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7B5EEB17-E9C1-8143-ACE7-DC11F679C070}"/>
              </a:ext>
            </a:extLst>
          </p:cNvPr>
          <p:cNvSpPr txBox="1">
            <a:spLocks/>
          </p:cNvSpPr>
          <p:nvPr/>
        </p:nvSpPr>
        <p:spPr>
          <a:xfrm>
            <a:off x="457200" y="233599"/>
            <a:ext cx="4792092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PROCEDENCIA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ED1850BC-883D-9A47-A149-6EBB91401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280">
            <a:off x="6729713" y="-1825630"/>
            <a:ext cx="9455727" cy="5969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EEC93BB-ECCD-0F45-B78C-2E8FF32A4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280" flipH="1" flipV="1">
            <a:off x="-3947366" y="3575049"/>
            <a:ext cx="10401300" cy="6565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AC593E-AAB1-6941-1538-77229C8E8C3A}"/>
              </a:ext>
            </a:extLst>
          </p:cNvPr>
          <p:cNvSpPr txBox="1"/>
          <p:nvPr/>
        </p:nvSpPr>
        <p:spPr>
          <a:xfrm>
            <a:off x="369664" y="6330255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7" name="Picture 2" descr="Pajarito De Twiter (@pajarodetuiterr) | Twitter">
            <a:extLst>
              <a:ext uri="{FF2B5EF4-FFF2-40B4-BE49-F238E27FC236}">
                <a16:creationId xmlns:a16="http://schemas.microsoft.com/office/drawing/2014/main" id="{091BF8C8-B0D1-B823-FFAA-BC739982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1" y="6237387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0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166F91-A798-4B45-9ED7-B8F83880542D}"/>
              </a:ext>
            </a:extLst>
          </p:cNvPr>
          <p:cNvSpPr txBox="1">
            <a:spLocks/>
          </p:cNvSpPr>
          <p:nvPr/>
        </p:nvSpPr>
        <p:spPr>
          <a:xfrm>
            <a:off x="5946867" y="3676885"/>
            <a:ext cx="6966856" cy="44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Redes </a:t>
            </a:r>
          </a:p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AC9BDA-38DE-F547-9956-21045E89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H="1">
            <a:off x="-3340892" y="-2965463"/>
            <a:ext cx="9455727" cy="596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872897-2107-024F-99D0-A7EA8A943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5956753" y="3366657"/>
            <a:ext cx="10401300" cy="6565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3E4815-9294-4A49-BDFD-9FA70453C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42" y="1961573"/>
            <a:ext cx="878392" cy="87839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6B68434-7AB6-534F-B32A-F5F7FAD91C5C}"/>
              </a:ext>
            </a:extLst>
          </p:cNvPr>
          <p:cNvSpPr txBox="1">
            <a:spLocks/>
          </p:cNvSpPr>
          <p:nvPr/>
        </p:nvSpPr>
        <p:spPr>
          <a:xfrm>
            <a:off x="6115771" y="1985050"/>
            <a:ext cx="863586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908E92-6496-B641-90E8-BDADBB55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07069" y="2163345"/>
            <a:ext cx="2491882" cy="25313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6951B4-40E9-6E91-757C-5A11065717E1}"/>
              </a:ext>
            </a:extLst>
          </p:cNvPr>
          <p:cNvSpPr txBox="1"/>
          <p:nvPr/>
        </p:nvSpPr>
        <p:spPr>
          <a:xfrm>
            <a:off x="452503" y="6415944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5" name="Picture 2" descr="Pajarito De Twiter (@pajarodetuiterr) | Twitter">
            <a:extLst>
              <a:ext uri="{FF2B5EF4-FFF2-40B4-BE49-F238E27FC236}">
                <a16:creationId xmlns:a16="http://schemas.microsoft.com/office/drawing/2014/main" id="{5E17817A-60D8-6D3A-F8DA-7F8CC2CB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" y="6323076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9223238-FF11-0F40-BF9B-296E5A08E104}"/>
              </a:ext>
            </a:extLst>
          </p:cNvPr>
          <p:cNvCxnSpPr>
            <a:cxnSpLocks/>
          </p:cNvCxnSpPr>
          <p:nvPr/>
        </p:nvCxnSpPr>
        <p:spPr>
          <a:xfrm>
            <a:off x="8067439" y="1761475"/>
            <a:ext cx="658992" cy="1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A6CE194-2608-DA45-82BB-308D47887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78" y="1493420"/>
            <a:ext cx="3871161" cy="3871161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0E07D878-D2DB-EE4E-8925-CB0FC8687F83}"/>
              </a:ext>
            </a:extLst>
          </p:cNvPr>
          <p:cNvSpPr txBox="1">
            <a:spLocks/>
          </p:cNvSpPr>
          <p:nvPr/>
        </p:nvSpPr>
        <p:spPr>
          <a:xfrm>
            <a:off x="7402764" y="4410147"/>
            <a:ext cx="3741966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7A2C3E-F3DB-BF47-888D-A5F6FFBD9273}"/>
              </a:ext>
            </a:extLst>
          </p:cNvPr>
          <p:cNvSpPr txBox="1">
            <a:spLocks/>
          </p:cNvSpPr>
          <p:nvPr/>
        </p:nvSpPr>
        <p:spPr>
          <a:xfrm>
            <a:off x="4716346" y="3021812"/>
            <a:ext cx="2867187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400" b="1" dirty="0">
                <a:ln w="0"/>
                <a:solidFill>
                  <a:srgbClr val="2566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SISTEMA DE DISTRIBUCIÓN DE COMPETENCIAS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96E6526-122B-C44C-A563-6AF0D07C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78" y="1438779"/>
            <a:ext cx="2788808" cy="763933"/>
          </a:xfrm>
          <a:prstGeom prst="rect">
            <a:avLst/>
          </a:prstGeom>
        </p:spPr>
      </p:pic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C04108C4-F08E-0A49-A80D-A192531B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43" y="1645444"/>
            <a:ext cx="2597587" cy="763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¿Local o Federal?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8C2918-008C-CE4A-8824-BBCAF276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8" y="4532295"/>
            <a:ext cx="2769521" cy="1315620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2AF033D8-4897-4D47-A9FE-C6283C9CF3ED}"/>
              </a:ext>
            </a:extLst>
          </p:cNvPr>
          <p:cNvSpPr txBox="1">
            <a:spLocks/>
          </p:cNvSpPr>
          <p:nvPr/>
        </p:nvSpPr>
        <p:spPr>
          <a:xfrm>
            <a:off x="706438" y="4745276"/>
            <a:ext cx="2597587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¿La  infracción  se encuentra prevista en   la normatividad local?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E5D27DC-1E39-EA4D-9AA6-E504F4DC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68" y="1106407"/>
            <a:ext cx="2769521" cy="131562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9F9BA75-E819-BB4D-8663-20F8B1888D2E}"/>
              </a:ext>
            </a:extLst>
          </p:cNvPr>
          <p:cNvSpPr txBox="1">
            <a:spLocks/>
          </p:cNvSpPr>
          <p:nvPr/>
        </p:nvSpPr>
        <p:spPr>
          <a:xfrm>
            <a:off x="8838868" y="1265601"/>
            <a:ext cx="2597587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¿Impacta solo en las elecciones locales o también en el proceso federal?</a:t>
            </a:r>
            <a:endParaRPr lang="en-US" sz="17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F8F8E0-8ACF-1F40-ACAA-82877282C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68" y="4516269"/>
            <a:ext cx="2769521" cy="1315620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E16B58A4-6666-3143-B3D2-9214EBC5C018}"/>
              </a:ext>
            </a:extLst>
          </p:cNvPr>
          <p:cNvSpPr txBox="1">
            <a:spLocks/>
          </p:cNvSpPr>
          <p:nvPr/>
        </p:nvSpPr>
        <p:spPr>
          <a:xfrm>
            <a:off x="8838868" y="4639605"/>
            <a:ext cx="2597587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¿La conducta se encuentra en un solo territorio o entidad federativa?</a:t>
            </a:r>
            <a:endParaRPr lang="en-US" sz="17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690B4345-592C-8346-871C-9EE27CDB6A66}"/>
              </a:ext>
            </a:extLst>
          </p:cNvPr>
          <p:cNvCxnSpPr>
            <a:cxnSpLocks/>
          </p:cNvCxnSpPr>
          <p:nvPr/>
        </p:nvCxnSpPr>
        <p:spPr>
          <a:xfrm>
            <a:off x="8067439" y="1761475"/>
            <a:ext cx="0" cy="660552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BA3EDCA4-FCC5-DC46-A335-24796E7546A7}"/>
              </a:ext>
            </a:extLst>
          </p:cNvPr>
          <p:cNvCxnSpPr>
            <a:cxnSpLocks/>
          </p:cNvCxnSpPr>
          <p:nvPr/>
        </p:nvCxnSpPr>
        <p:spPr>
          <a:xfrm>
            <a:off x="8067439" y="5150134"/>
            <a:ext cx="658992" cy="1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87AEFEC-A482-764D-A11E-1EDDE6E0CAAD}"/>
              </a:ext>
            </a:extLst>
          </p:cNvPr>
          <p:cNvCxnSpPr>
            <a:cxnSpLocks/>
          </p:cNvCxnSpPr>
          <p:nvPr/>
        </p:nvCxnSpPr>
        <p:spPr>
          <a:xfrm>
            <a:off x="8067439" y="4432957"/>
            <a:ext cx="0" cy="660552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0DE4516-D935-4D4E-8CE9-88C0356EA451}"/>
              </a:ext>
            </a:extLst>
          </p:cNvPr>
          <p:cNvCxnSpPr>
            <a:cxnSpLocks/>
          </p:cNvCxnSpPr>
          <p:nvPr/>
        </p:nvCxnSpPr>
        <p:spPr>
          <a:xfrm>
            <a:off x="4140898" y="1686721"/>
            <a:ext cx="0" cy="906285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4332EE37-009E-5F40-B4A5-1E5B184DCF75}"/>
              </a:ext>
            </a:extLst>
          </p:cNvPr>
          <p:cNvCxnSpPr>
            <a:cxnSpLocks/>
          </p:cNvCxnSpPr>
          <p:nvPr/>
        </p:nvCxnSpPr>
        <p:spPr>
          <a:xfrm>
            <a:off x="3459580" y="1686721"/>
            <a:ext cx="658992" cy="1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1456F83-76F5-064F-A2AE-0F9D7DD2B00C}"/>
              </a:ext>
            </a:extLst>
          </p:cNvPr>
          <p:cNvCxnSpPr>
            <a:cxnSpLocks/>
          </p:cNvCxnSpPr>
          <p:nvPr/>
        </p:nvCxnSpPr>
        <p:spPr>
          <a:xfrm>
            <a:off x="3459580" y="5101625"/>
            <a:ext cx="658992" cy="1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C803259-5DA4-0245-8497-413967A61449}"/>
              </a:ext>
            </a:extLst>
          </p:cNvPr>
          <p:cNvCxnSpPr>
            <a:cxnSpLocks/>
          </p:cNvCxnSpPr>
          <p:nvPr/>
        </p:nvCxnSpPr>
        <p:spPr>
          <a:xfrm>
            <a:off x="4140898" y="4151366"/>
            <a:ext cx="0" cy="906285"/>
          </a:xfrm>
          <a:prstGeom prst="line">
            <a:avLst/>
          </a:prstGeom>
          <a:ln w="28575">
            <a:solidFill>
              <a:srgbClr val="2566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FCC700A1-52E8-174B-B491-03B559AB6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2720" flipV="1">
            <a:off x="6648735" y="3865158"/>
            <a:ext cx="10401300" cy="65659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0724102B-B078-5441-9606-C251F2176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2720" flipH="1">
            <a:off x="-4041369" y="-3190879"/>
            <a:ext cx="9455727" cy="5969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CA3FEE-7DC2-045C-042C-96CA3977FF5E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2B2CCC33-8B72-F6B3-0178-0D952887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4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BD0D5F-BAAA-9645-911B-697B4DE6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19988"/>
            <a:ext cx="4375983" cy="51923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77A95E-7579-E649-8020-648336313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20154" flipV="1">
            <a:off x="-4297939" y="-3282950"/>
            <a:ext cx="10401300" cy="6565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6B910C-C539-4340-8AB6-EE10C584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2720" flipV="1">
            <a:off x="6080323" y="3366657"/>
            <a:ext cx="10401300" cy="65659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3ADB44E-5921-944D-A7F9-ADD7A68CD59E}"/>
              </a:ext>
            </a:extLst>
          </p:cNvPr>
          <p:cNvSpPr txBox="1">
            <a:spLocks/>
          </p:cNvSpPr>
          <p:nvPr/>
        </p:nvSpPr>
        <p:spPr>
          <a:xfrm>
            <a:off x="5330517" y="577668"/>
            <a:ext cx="6147485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¿ES UNA CONDUCTA DE CONOCIMIENTO EXCLUSIVO NACIONAL?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12B0FE2-7EC7-1F4A-ABF5-4F24A67BB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60" y="1639538"/>
            <a:ext cx="648686" cy="648686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511A96C0-8E07-0B4E-9ACC-5F1B681CF409}"/>
              </a:ext>
            </a:extLst>
          </p:cNvPr>
          <p:cNvSpPr txBox="1">
            <a:spLocks/>
          </p:cNvSpPr>
          <p:nvPr/>
        </p:nvSpPr>
        <p:spPr>
          <a:xfrm>
            <a:off x="5369240" y="1639538"/>
            <a:ext cx="701527" cy="6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a)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F17F8A0-EC8E-8447-85AF-446E0B2D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60" y="2684567"/>
            <a:ext cx="648686" cy="648686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087C6436-B9B4-664F-A888-AFB8DE7776BF}"/>
              </a:ext>
            </a:extLst>
          </p:cNvPr>
          <p:cNvSpPr txBox="1">
            <a:spLocks/>
          </p:cNvSpPr>
          <p:nvPr/>
        </p:nvSpPr>
        <p:spPr>
          <a:xfrm>
            <a:off x="5369240" y="2684567"/>
            <a:ext cx="701527" cy="6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b)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986A6E8-3A74-4C45-BF3D-2D303DF9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60" y="3836473"/>
            <a:ext cx="648686" cy="648686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555F7012-06F5-A649-97F3-1AF28FBA3CF8}"/>
              </a:ext>
            </a:extLst>
          </p:cNvPr>
          <p:cNvSpPr txBox="1">
            <a:spLocks/>
          </p:cNvSpPr>
          <p:nvPr/>
        </p:nvSpPr>
        <p:spPr>
          <a:xfrm>
            <a:off x="5369240" y="3836473"/>
            <a:ext cx="701527" cy="6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4735D13-9A15-FA4A-99B9-0A8DA3A5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60" y="4905252"/>
            <a:ext cx="648686" cy="648686"/>
          </a:xfrm>
          <a:prstGeom prst="rect">
            <a:avLst/>
          </a:prstGeom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62EE0E7D-1D3F-5F4D-B338-FB931F77540C}"/>
              </a:ext>
            </a:extLst>
          </p:cNvPr>
          <p:cNvSpPr txBox="1">
            <a:spLocks/>
          </p:cNvSpPr>
          <p:nvPr/>
        </p:nvSpPr>
        <p:spPr>
          <a:xfrm>
            <a:off x="5369240" y="4905252"/>
            <a:ext cx="701527" cy="631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d)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ACED9683-E7F5-5C4A-88EB-6E21E74DD2D5}"/>
              </a:ext>
            </a:extLst>
          </p:cNvPr>
          <p:cNvSpPr txBox="1">
            <a:spLocks/>
          </p:cNvSpPr>
          <p:nvPr/>
        </p:nvSpPr>
        <p:spPr>
          <a:xfrm>
            <a:off x="6258491" y="3883732"/>
            <a:ext cx="4278889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>
                <a:latin typeface="Helvetica Neue Light" panose="02000403000000020004" pitchFamily="2" charset="0"/>
                <a:ea typeface="Helvetica Neue Light" panose="02000403000000020004" pitchFamily="2" charset="0"/>
              </a:rPr>
              <a:t>Pautas otorgadas a partidos políticos y candidaturas independientes.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A006649F-C5F6-E44C-963D-5DE2404E2BA8}"/>
              </a:ext>
            </a:extLst>
          </p:cNvPr>
          <p:cNvSpPr txBox="1">
            <a:spLocks/>
          </p:cNvSpPr>
          <p:nvPr/>
        </p:nvSpPr>
        <p:spPr>
          <a:xfrm>
            <a:off x="6258491" y="1750374"/>
            <a:ext cx="5077115" cy="306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Contratación de tiempos en Radio y T.v.</a:t>
            </a: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0D388F88-16D0-F04E-9F93-BA463C5D3F5F}"/>
              </a:ext>
            </a:extLst>
          </p:cNvPr>
          <p:cNvSpPr txBox="1">
            <a:spLocks/>
          </p:cNvSpPr>
          <p:nvPr/>
        </p:nvSpPr>
        <p:spPr>
          <a:xfrm>
            <a:off x="6258491" y="2673662"/>
            <a:ext cx="4966280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Propaganda calumniosa o gubernamental en radio y t.v.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6198540D-8915-1B42-9EB8-C4DA2FDCFCF8}"/>
              </a:ext>
            </a:extLst>
          </p:cNvPr>
          <p:cNvSpPr txBox="1">
            <a:spLocks/>
          </p:cNvSpPr>
          <p:nvPr/>
        </p:nvSpPr>
        <p:spPr>
          <a:xfrm>
            <a:off x="6258491" y="4917277"/>
            <a:ext cx="3741966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Informe de labores fuera del ámbito geográfico.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ADE3C7-A858-1FC5-7F80-0A3C499E7D39}"/>
              </a:ext>
            </a:extLst>
          </p:cNvPr>
          <p:cNvSpPr txBox="1"/>
          <p:nvPr/>
        </p:nvSpPr>
        <p:spPr>
          <a:xfrm>
            <a:off x="426478" y="6426576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E1AEF466-7DBA-527D-B46D-BF4D5024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" y="6333708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6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9CE7886-731B-B141-B970-47D1FE1F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38" y="-930201"/>
            <a:ext cx="14752320" cy="738076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963D33C-1FB3-5543-A9CF-C4A3633D2494}"/>
              </a:ext>
            </a:extLst>
          </p:cNvPr>
          <p:cNvSpPr txBox="1">
            <a:spLocks/>
          </p:cNvSpPr>
          <p:nvPr/>
        </p:nvSpPr>
        <p:spPr>
          <a:xfrm>
            <a:off x="1047511" y="1984304"/>
            <a:ext cx="4738462" cy="152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ALGUNAS INFRACCIONES EN EL EXTRANJERO</a:t>
            </a:r>
            <a:endParaRPr lang="es-MX" sz="3600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26E11D-27DF-4E4A-B1FD-283177B51E70}"/>
              </a:ext>
            </a:extLst>
          </p:cNvPr>
          <p:cNvSpPr txBox="1">
            <a:spLocks/>
          </p:cNvSpPr>
          <p:nvPr/>
        </p:nvSpPr>
        <p:spPr>
          <a:xfrm>
            <a:off x="1047510" y="3987497"/>
            <a:ext cx="5870687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La realización de actos de precampaña o campaña en territorio extranjero cuando se acredite que se hizo con consentimiento de los partidos políticos beneficiados.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EABAC0-93DE-EC4E-B84E-C0843B7F8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2720" flipV="1">
            <a:off x="6054197" y="3991042"/>
            <a:ext cx="10401300" cy="6565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820E92-5446-2341-A9C4-1C2E6BB9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-2750167" y="-3805718"/>
            <a:ext cx="10401300" cy="6565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9983E2-BB2F-A421-7032-909EA05CCE34}"/>
              </a:ext>
            </a:extLst>
          </p:cNvPr>
          <p:cNvSpPr txBox="1"/>
          <p:nvPr/>
        </p:nvSpPr>
        <p:spPr>
          <a:xfrm>
            <a:off x="404467" y="6426577"/>
            <a:ext cx="2148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4C0438D9-5A94-401F-9646-BBD38434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34995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0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442D30-477B-B94D-AB50-A325C0B0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0154" flipV="1">
            <a:off x="-4167682" y="-3271864"/>
            <a:ext cx="10401300" cy="6565900"/>
          </a:xfrm>
          <a:prstGeom prst="rect">
            <a:avLst/>
          </a:prstGeom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26E11D-27DF-4E4A-B1FD-283177B51E70}"/>
              </a:ext>
            </a:extLst>
          </p:cNvPr>
          <p:cNvSpPr txBox="1">
            <a:spLocks/>
          </p:cNvSpPr>
          <p:nvPr/>
        </p:nvSpPr>
        <p:spPr>
          <a:xfrm>
            <a:off x="754547" y="1791320"/>
            <a:ext cx="5423647" cy="4599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Contratar propaganda en radio y televisión dirigida a la promoción personal con fines políticos o electorales. </a:t>
            </a:r>
          </a:p>
          <a:p>
            <a:pPr marL="0" indent="0" algn="just">
              <a:buNone/>
            </a:pPr>
            <a:endParaRPr lang="es-MX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 algn="just">
              <a:buNone/>
            </a:pPr>
            <a:r>
              <a:rPr lang="es-MX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Transmitir en territorio nacional de propaganda contratada en el extranjero para promover una candidatura. </a:t>
            </a:r>
          </a:p>
          <a:p>
            <a:pPr marL="0" indent="0">
              <a:buNone/>
            </a:pPr>
            <a:r>
              <a:rPr lang="es-MX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3C2664-8E86-1443-882C-DC603C80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080323" y="3366657"/>
            <a:ext cx="10401300" cy="65659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87CE32-E0C0-914A-A6A2-A25841E42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739" y="770288"/>
            <a:ext cx="3835763" cy="45990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076444-1258-BC88-8C7C-8FB766985E02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C93F4C31-2503-AE52-F034-C6D1A95A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3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26E11D-27DF-4E4A-B1FD-283177B51E70}"/>
              </a:ext>
            </a:extLst>
          </p:cNvPr>
          <p:cNvSpPr txBox="1">
            <a:spLocks/>
          </p:cNvSpPr>
          <p:nvPr/>
        </p:nvSpPr>
        <p:spPr>
          <a:xfrm>
            <a:off x="1113849" y="2369320"/>
            <a:ext cx="4617964" cy="253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Utilizar recursos provenientes de financiamiento público o privado, en cualquiera de sus modalidades, para financiar actividades ordinarias o de campaña en el extranjero.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FF2F11-D16B-B941-A9BC-EA69BE317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080323" y="3341943"/>
            <a:ext cx="10401300" cy="6565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6B8011C-E683-9644-91DB-FAFFCD6A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0154" flipV="1">
            <a:off x="-4086801" y="-3282950"/>
            <a:ext cx="10401300" cy="6565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70F607-721A-CC44-9542-8E54EF8FB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65" y="182882"/>
            <a:ext cx="5667768" cy="56677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E8214D-42A6-7E80-871B-0DBD77A7BB94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72A121B9-FD7A-EFF7-3D22-AE0A2F9F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7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8DA14CC8-A80C-C74C-BC22-E1601990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88309" flipV="1">
            <a:off x="-4235077" y="-3595379"/>
            <a:ext cx="10401300" cy="65659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963D33C-1FB3-5543-A9CF-C4A3633D2494}"/>
              </a:ext>
            </a:extLst>
          </p:cNvPr>
          <p:cNvSpPr txBox="1">
            <a:spLocks/>
          </p:cNvSpPr>
          <p:nvPr/>
        </p:nvSpPr>
        <p:spPr>
          <a:xfrm>
            <a:off x="1181216" y="1142720"/>
            <a:ext cx="2683170" cy="355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Informe Digital Global</a:t>
            </a:r>
            <a:endParaRPr lang="es-MX" sz="3200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D16E77D-0764-A549-A1C2-03462446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359450" y="3766900"/>
            <a:ext cx="10401300" cy="656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4C031E-8027-D04F-95DA-1F74C6A7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1655">
            <a:off x="3685194" y="1033072"/>
            <a:ext cx="4243540" cy="51525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63E1A2-FED6-9041-83A2-88C091EE9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92" y="3609330"/>
            <a:ext cx="760641" cy="7583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DB09CE7-5B58-794C-99D7-22FF4BF89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846" y="1598156"/>
            <a:ext cx="1009373" cy="100937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D53E0D4-5CD4-CC4B-93CD-D82D7AD26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063" y="2190432"/>
            <a:ext cx="834193" cy="83419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5EEFA98-47E5-2C43-9398-E267F3341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303" y="3978394"/>
            <a:ext cx="1221341" cy="1221341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F0394A7D-B013-8F4F-BC29-D090114D3C89}"/>
              </a:ext>
            </a:extLst>
          </p:cNvPr>
          <p:cNvSpPr txBox="1">
            <a:spLocks/>
          </p:cNvSpPr>
          <p:nvPr/>
        </p:nvSpPr>
        <p:spPr>
          <a:xfrm>
            <a:off x="-10893" y="2999951"/>
            <a:ext cx="3374741" cy="151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Sigue siendo la plataforma social más utilizada del mundo con 2.70 millones de usuarios.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D924AE09-2F3F-0840-A30F-1CF9DB728F8A}"/>
              </a:ext>
            </a:extLst>
          </p:cNvPr>
          <p:cNvSpPr txBox="1">
            <a:spLocks/>
          </p:cNvSpPr>
          <p:nvPr/>
        </p:nvSpPr>
        <p:spPr>
          <a:xfrm>
            <a:off x="2157821" y="2346576"/>
            <a:ext cx="2278309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Facebook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443283E-EFB6-2C45-A485-BB923C1FA22A}"/>
              </a:ext>
            </a:extLst>
          </p:cNvPr>
          <p:cNvSpPr txBox="1">
            <a:spLocks/>
          </p:cNvSpPr>
          <p:nvPr/>
        </p:nvSpPr>
        <p:spPr>
          <a:xfrm>
            <a:off x="897898" y="4954420"/>
            <a:ext cx="2624434" cy="1510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Tiene 2,560 millones de usuarios activos.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7FEFE254-D0A0-4F4A-BD0E-6EE5D3A22417}"/>
              </a:ext>
            </a:extLst>
          </p:cNvPr>
          <p:cNvSpPr txBox="1">
            <a:spLocks/>
          </p:cNvSpPr>
          <p:nvPr/>
        </p:nvSpPr>
        <p:spPr>
          <a:xfrm>
            <a:off x="1946284" y="4283531"/>
            <a:ext cx="2278309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YouTube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E63B7EE5-60FF-0245-AA5B-4BE6A3CCEB14}"/>
              </a:ext>
            </a:extLst>
          </p:cNvPr>
          <p:cNvSpPr txBox="1">
            <a:spLocks/>
          </p:cNvSpPr>
          <p:nvPr/>
        </p:nvSpPr>
        <p:spPr>
          <a:xfrm>
            <a:off x="7787090" y="1864367"/>
            <a:ext cx="3871738" cy="151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Es el tercero más utilizado, seguido de Instagram, cuya audiencia aumentó más de un 6% (85 millones de usuarios) tan solo en los últimos 90 días.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5DC72FE-A694-8548-AF56-E139B3F91F0D}"/>
              </a:ext>
            </a:extLst>
          </p:cNvPr>
          <p:cNvSpPr txBox="1">
            <a:spLocks/>
          </p:cNvSpPr>
          <p:nvPr/>
        </p:nvSpPr>
        <p:spPr>
          <a:xfrm>
            <a:off x="7694394" y="1320502"/>
            <a:ext cx="2278309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Whatsapp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DC7A9EF4-6D18-F844-A607-F1C9B28005D5}"/>
              </a:ext>
            </a:extLst>
          </p:cNvPr>
          <p:cNvSpPr txBox="1">
            <a:spLocks/>
          </p:cNvSpPr>
          <p:nvPr/>
        </p:nvSpPr>
        <p:spPr>
          <a:xfrm>
            <a:off x="7879911" y="3483467"/>
            <a:ext cx="2278309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TikTok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0CE77ECD-7645-994B-AA85-72DEBB7C60FF}"/>
              </a:ext>
            </a:extLst>
          </p:cNvPr>
          <p:cNvSpPr txBox="1">
            <a:spLocks/>
          </p:cNvSpPr>
          <p:nvPr/>
        </p:nvSpPr>
        <p:spPr>
          <a:xfrm>
            <a:off x="7917745" y="4084340"/>
            <a:ext cx="3376357" cy="151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El crecimiento de TikTok también se está acelerando rápidamente: un 7,3% (60 millones de usuarios) durante el mismo período.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324D71-C05D-B304-7842-DAC20E48F53E}"/>
              </a:ext>
            </a:extLst>
          </p:cNvPr>
          <p:cNvSpPr txBox="1"/>
          <p:nvPr/>
        </p:nvSpPr>
        <p:spPr>
          <a:xfrm>
            <a:off x="441134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27A8650A-1234-234A-7B92-324DC028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1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63D33C-1FB3-5543-A9CF-C4A3633D2494}"/>
              </a:ext>
            </a:extLst>
          </p:cNvPr>
          <p:cNvSpPr txBox="1">
            <a:spLocks/>
          </p:cNvSpPr>
          <p:nvPr/>
        </p:nvSpPr>
        <p:spPr>
          <a:xfrm>
            <a:off x="5676861" y="1030364"/>
            <a:ext cx="4642796" cy="129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Encuesta Nacional sobre Disponibilidad y Uso de Tecnologías de la Información en los Hogares (ENDUTIH) 2021.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26E11D-27DF-4E4A-B1FD-283177B51E70}"/>
              </a:ext>
            </a:extLst>
          </p:cNvPr>
          <p:cNvSpPr txBox="1">
            <a:spLocks/>
          </p:cNvSpPr>
          <p:nvPr/>
        </p:nvSpPr>
        <p:spPr>
          <a:xfrm>
            <a:off x="5718640" y="2710265"/>
            <a:ext cx="4642795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 estimó que en </a:t>
            </a:r>
            <a:r>
              <a:rPr lang="es-MX" sz="2200" dirty="0">
                <a:solidFill>
                  <a:srgbClr val="256677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2021 había 88.6 millones de personas usuarias de internet, lo que representó 75.6 % de la población de seis años o más.</a:t>
            </a: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Esta cifra reveló un aumento de 4.1 puntos porcentuales respecto a la de 2020 (71.5 %).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59E602-B136-6148-B6B3-2FDE2B9B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080323" y="3366657"/>
            <a:ext cx="10401300" cy="6565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C4054E-A68E-BB4B-A737-7A08D5CE7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3" y="640313"/>
            <a:ext cx="3907171" cy="56677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95C822-99A7-084A-A14C-E967A97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H="1">
            <a:off x="-3393144" y="-2758905"/>
            <a:ext cx="9455727" cy="5969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F8E1A47-0632-0377-3F69-ADECF3717726}"/>
              </a:ext>
            </a:extLst>
          </p:cNvPr>
          <p:cNvSpPr txBox="1"/>
          <p:nvPr/>
        </p:nvSpPr>
        <p:spPr>
          <a:xfrm>
            <a:off x="447029" y="6436851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5" name="Picture 2" descr="Pajarito De Twiter (@pajarodetuiterr) | Twitter">
            <a:extLst>
              <a:ext uri="{FF2B5EF4-FFF2-40B4-BE49-F238E27FC236}">
                <a16:creationId xmlns:a16="http://schemas.microsoft.com/office/drawing/2014/main" id="{FB5EDFCA-3E28-41BF-96DD-68040B91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" y="6343983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6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166F91-A798-4B45-9ED7-B8F83880542D}"/>
              </a:ext>
            </a:extLst>
          </p:cNvPr>
          <p:cNvSpPr txBox="1">
            <a:spLocks/>
          </p:cNvSpPr>
          <p:nvPr/>
        </p:nvSpPr>
        <p:spPr>
          <a:xfrm>
            <a:off x="5912843" y="3429000"/>
            <a:ext cx="6966856" cy="44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Casos</a:t>
            </a:r>
          </a:p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relevantes de</a:t>
            </a:r>
          </a:p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redes sociales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840C7D-6442-4B42-B684-A62B832A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080323" y="3366657"/>
            <a:ext cx="10401300" cy="6565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A1A2AC-D06A-024A-A606-D5667574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H="1">
            <a:off x="-3079635" y="-2984500"/>
            <a:ext cx="9455727" cy="596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87B2D9-D78A-0140-A293-85113EE1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04" y="1460619"/>
            <a:ext cx="878392" cy="87839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4E8416F-EF66-7047-A79B-8BA8CF1A7F67}"/>
              </a:ext>
            </a:extLst>
          </p:cNvPr>
          <p:cNvSpPr txBox="1">
            <a:spLocks/>
          </p:cNvSpPr>
          <p:nvPr/>
        </p:nvSpPr>
        <p:spPr>
          <a:xfrm>
            <a:off x="5693904" y="1754468"/>
            <a:ext cx="1015009" cy="50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BF2B61-3A37-3C4B-999C-A62F17B3D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638" y="1754468"/>
            <a:ext cx="3412358" cy="36632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4E5385-5947-B2F5-8678-03F2DC0B4288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5" name="Picture 2" descr="Pajarito De Twiter (@pajarodetuiterr) | Twitter">
            <a:extLst>
              <a:ext uri="{FF2B5EF4-FFF2-40B4-BE49-F238E27FC236}">
                <a16:creationId xmlns:a16="http://schemas.microsoft.com/office/drawing/2014/main" id="{48CAD007-9C47-E1EC-504B-961CD363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1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0D76F92-0180-F043-A813-589EF4CA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H="1">
            <a:off x="-3093757" y="-2940569"/>
            <a:ext cx="9455727" cy="5969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E0EEEA5-64C4-724B-8DDD-60EE79CE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359" y="1243336"/>
            <a:ext cx="517290" cy="5172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C5C1A3-F67F-934D-B80A-53BC586A9312}"/>
              </a:ext>
            </a:extLst>
          </p:cNvPr>
          <p:cNvSpPr txBox="1"/>
          <p:nvPr/>
        </p:nvSpPr>
        <p:spPr>
          <a:xfrm>
            <a:off x="6094980" y="1300251"/>
            <a:ext cx="6368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Procedimiento Especial Sancionador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0315FE-0376-5045-8EBB-9E644D3AFB35}"/>
              </a:ext>
            </a:extLst>
          </p:cNvPr>
          <p:cNvSpPr txBox="1"/>
          <p:nvPr/>
        </p:nvSpPr>
        <p:spPr>
          <a:xfrm>
            <a:off x="6796477" y="1899158"/>
            <a:ext cx="6099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Características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032000-F22A-2943-B3BC-CE412F575CD2}"/>
              </a:ext>
            </a:extLst>
          </p:cNvPr>
          <p:cNvSpPr txBox="1"/>
          <p:nvPr/>
        </p:nvSpPr>
        <p:spPr>
          <a:xfrm>
            <a:off x="6796477" y="2525977"/>
            <a:ext cx="6099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Fases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BFEF0B-D000-8E40-BE6A-00102F205E24}"/>
              </a:ext>
            </a:extLst>
          </p:cNvPr>
          <p:cNvSpPr txBox="1"/>
          <p:nvPr/>
        </p:nvSpPr>
        <p:spPr>
          <a:xfrm>
            <a:off x="6796477" y="3207758"/>
            <a:ext cx="6099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Procedencia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A4C016-042C-B749-9359-7F461E1EDA86}"/>
              </a:ext>
            </a:extLst>
          </p:cNvPr>
          <p:cNvSpPr txBox="1"/>
          <p:nvPr/>
        </p:nvSpPr>
        <p:spPr>
          <a:xfrm>
            <a:off x="6094980" y="3987577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Redes Sociales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9E5244-7D45-F74C-9C09-8DBC93EBDAA5}"/>
              </a:ext>
            </a:extLst>
          </p:cNvPr>
          <p:cNvSpPr txBox="1"/>
          <p:nvPr/>
        </p:nvSpPr>
        <p:spPr>
          <a:xfrm>
            <a:off x="6796477" y="4657034"/>
            <a:ext cx="6099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Casos relevantes de redes sociales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DD2A4D-E19C-6048-9AF2-E8748E8E8F00}"/>
              </a:ext>
            </a:extLst>
          </p:cNvPr>
          <p:cNvSpPr txBox="1"/>
          <p:nvPr/>
        </p:nvSpPr>
        <p:spPr>
          <a:xfrm>
            <a:off x="6796477" y="5314775"/>
            <a:ext cx="6099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Algunos retos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73C470C-8619-F64B-82A6-F9F232490606}"/>
              </a:ext>
            </a:extLst>
          </p:cNvPr>
          <p:cNvSpPr txBox="1">
            <a:spLocks/>
          </p:cNvSpPr>
          <p:nvPr/>
        </p:nvSpPr>
        <p:spPr>
          <a:xfrm>
            <a:off x="5476254" y="1359965"/>
            <a:ext cx="382097" cy="38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91AC173-8705-EA40-84E6-FCF4DC31C4FC}"/>
              </a:ext>
            </a:extLst>
          </p:cNvPr>
          <p:cNvSpPr txBox="1">
            <a:spLocks/>
          </p:cNvSpPr>
          <p:nvPr/>
        </p:nvSpPr>
        <p:spPr>
          <a:xfrm>
            <a:off x="6094980" y="1837603"/>
            <a:ext cx="6275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1.1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AF04695-68C2-1A47-92B2-138B0854F04D}"/>
              </a:ext>
            </a:extLst>
          </p:cNvPr>
          <p:cNvSpPr txBox="1">
            <a:spLocks/>
          </p:cNvSpPr>
          <p:nvPr/>
        </p:nvSpPr>
        <p:spPr>
          <a:xfrm>
            <a:off x="6094980" y="2464422"/>
            <a:ext cx="6275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E8216F48-8D7F-5240-B9C9-4F13F64CC2C8}"/>
              </a:ext>
            </a:extLst>
          </p:cNvPr>
          <p:cNvSpPr txBox="1">
            <a:spLocks/>
          </p:cNvSpPr>
          <p:nvPr/>
        </p:nvSpPr>
        <p:spPr>
          <a:xfrm>
            <a:off x="6094980" y="3146203"/>
            <a:ext cx="6275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1.3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8916D3B-8E92-8D41-801D-8DCD65C05075}"/>
              </a:ext>
            </a:extLst>
          </p:cNvPr>
          <p:cNvSpPr txBox="1">
            <a:spLocks/>
          </p:cNvSpPr>
          <p:nvPr/>
        </p:nvSpPr>
        <p:spPr>
          <a:xfrm>
            <a:off x="6094980" y="4595479"/>
            <a:ext cx="6275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2.1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2F5E1FA6-ABAC-C146-B59E-B4CA1C1BC56D}"/>
              </a:ext>
            </a:extLst>
          </p:cNvPr>
          <p:cNvSpPr txBox="1">
            <a:spLocks/>
          </p:cNvSpPr>
          <p:nvPr/>
        </p:nvSpPr>
        <p:spPr>
          <a:xfrm>
            <a:off x="6094980" y="5253220"/>
            <a:ext cx="6275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D25A826A-5A67-D443-AA6B-88148A9CE98D}"/>
              </a:ext>
            </a:extLst>
          </p:cNvPr>
          <p:cNvSpPr txBox="1">
            <a:spLocks/>
          </p:cNvSpPr>
          <p:nvPr/>
        </p:nvSpPr>
        <p:spPr>
          <a:xfrm>
            <a:off x="1353036" y="2864531"/>
            <a:ext cx="3641271" cy="116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n w="0"/>
                <a:solidFill>
                  <a:srgbClr val="25667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CONTENIDO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EADAD0C-92C1-0F41-8546-5E4A6815E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66" y="3856734"/>
            <a:ext cx="517290" cy="517290"/>
          </a:xfrm>
          <a:prstGeom prst="rect">
            <a:avLst/>
          </a:prstGeom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30A8B214-8EE4-B449-99FA-235456AAFDF4}"/>
              </a:ext>
            </a:extLst>
          </p:cNvPr>
          <p:cNvSpPr txBox="1">
            <a:spLocks/>
          </p:cNvSpPr>
          <p:nvPr/>
        </p:nvSpPr>
        <p:spPr>
          <a:xfrm>
            <a:off x="5470161" y="3973363"/>
            <a:ext cx="382097" cy="38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F2A37BA-160A-7C43-8F55-0046787B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5831325" y="3559180"/>
            <a:ext cx="10401300" cy="65659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C736337-9CCD-104F-97F4-47680D1BDEE0}"/>
              </a:ext>
            </a:extLst>
          </p:cNvPr>
          <p:cNvCxnSpPr/>
          <p:nvPr/>
        </p:nvCxnSpPr>
        <p:spPr>
          <a:xfrm>
            <a:off x="4819135" y="1084284"/>
            <a:ext cx="0" cy="472634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DA010-ACD0-9625-AB87-51D6025860EE}"/>
              </a:ext>
            </a:extLst>
          </p:cNvPr>
          <p:cNvSpPr txBox="1"/>
          <p:nvPr/>
        </p:nvSpPr>
        <p:spPr>
          <a:xfrm>
            <a:off x="401686" y="6519446"/>
            <a:ext cx="214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432D71D8-80AB-F6B0-950C-55E6DF9B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33063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8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6DB1579E-506C-9948-AAFA-9ED72F6C689F}"/>
              </a:ext>
            </a:extLst>
          </p:cNvPr>
          <p:cNvSpPr txBox="1">
            <a:spLocks/>
          </p:cNvSpPr>
          <p:nvPr/>
        </p:nvSpPr>
        <p:spPr>
          <a:xfrm>
            <a:off x="1677154" y="4534466"/>
            <a:ext cx="3387897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1200" dirty="0">
                <a:ln w="0"/>
                <a:solidFill>
                  <a:srgbClr val="25667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SUP-REP-43/2018</a:t>
            </a:r>
            <a:endParaRPr lang="es-MX" sz="2800" b="1" dirty="0">
              <a:ln w="0"/>
              <a:solidFill>
                <a:srgbClr val="25667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8" name="Marcador de contenido 3">
            <a:extLst>
              <a:ext uri="{FF2B5EF4-FFF2-40B4-BE49-F238E27FC236}">
                <a16:creationId xmlns:a16="http://schemas.microsoft.com/office/drawing/2014/main" id="{C7D19DF0-D460-A047-8E60-E727F642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66" r="2" b="25050"/>
          <a:stretch/>
        </p:blipFill>
        <p:spPr>
          <a:xfrm>
            <a:off x="5597851" y="1274106"/>
            <a:ext cx="4876800" cy="2332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Marcador de contenido 3">
            <a:extLst>
              <a:ext uri="{FF2B5EF4-FFF2-40B4-BE49-F238E27FC236}">
                <a16:creationId xmlns:a16="http://schemas.microsoft.com/office/drawing/2014/main" id="{B772D322-496B-724C-BBD2-E44E2169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" b="2"/>
          <a:stretch/>
        </p:blipFill>
        <p:spPr>
          <a:xfrm>
            <a:off x="1838806" y="1191769"/>
            <a:ext cx="3064593" cy="3064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2403C01-8482-D942-9176-CB8479F7DAEB}"/>
              </a:ext>
            </a:extLst>
          </p:cNvPr>
          <p:cNvSpPr txBox="1"/>
          <p:nvPr/>
        </p:nvSpPr>
        <p:spPr>
          <a:xfrm>
            <a:off x="1647811" y="5896054"/>
            <a:ext cx="3446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 una firma al bronco, menos un voto.</a:t>
            </a:r>
            <a:b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MX"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6813A8D-CFCE-594B-B576-BB7DC44D5A89}"/>
              </a:ext>
            </a:extLst>
          </p:cNvPr>
          <p:cNvSpPr txBox="1">
            <a:spLocks/>
          </p:cNvSpPr>
          <p:nvPr/>
        </p:nvSpPr>
        <p:spPr>
          <a:xfrm>
            <a:off x="5504176" y="4534466"/>
            <a:ext cx="5034100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12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SUP-REC-887/2018 Y ACUMULADOS</a:t>
            </a:r>
            <a:endParaRPr lang="es-MX" sz="2800" b="1" dirty="0">
              <a:ln w="0"/>
              <a:solidFill>
                <a:srgbClr val="25667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99FF55-A425-2441-B7BA-CABE83BAF3DF}"/>
              </a:ext>
            </a:extLst>
          </p:cNvPr>
          <p:cNvSpPr txBox="1"/>
          <p:nvPr/>
        </p:nvSpPr>
        <p:spPr>
          <a:xfrm>
            <a:off x="5445491" y="5896054"/>
            <a:ext cx="5092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Caso playera de </a:t>
            </a:r>
            <a:r>
              <a:rPr lang="es-MX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s-MX" sz="1400" kern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igres.</a:t>
            </a:r>
            <a:endParaRPr lang="es-MX" sz="1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E811ED-F4D3-6841-9420-8E18CE6A3490}"/>
              </a:ext>
            </a:extLst>
          </p:cNvPr>
          <p:cNvSpPr txBox="1"/>
          <p:nvPr/>
        </p:nvSpPr>
        <p:spPr>
          <a:xfrm>
            <a:off x="1537159" y="5512342"/>
            <a:ext cx="3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56677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ACTOS ANTICIPADOS DE CAMPAÑA</a:t>
            </a:r>
            <a:endParaRPr lang="es-MX" sz="1600" dirty="0">
              <a:solidFill>
                <a:srgbClr val="256677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A934CD4-B55A-354A-8B16-AAFC427FDEB1}"/>
              </a:ext>
            </a:extLst>
          </p:cNvPr>
          <p:cNvSpPr txBox="1"/>
          <p:nvPr/>
        </p:nvSpPr>
        <p:spPr>
          <a:xfrm>
            <a:off x="5445491" y="5512342"/>
            <a:ext cx="5092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256677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USO DE MARCAS COMERCIALES</a:t>
            </a:r>
            <a:endParaRPr lang="es-MX" sz="1400" dirty="0">
              <a:solidFill>
                <a:srgbClr val="256677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B5FEA29-754E-9147-8597-E1A25EA8E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46965" flipV="1">
            <a:off x="6538652" y="3860793"/>
            <a:ext cx="10401300" cy="65659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C45C700-00CF-3E42-9B59-CBE8C863A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32658" flipH="1">
            <a:off x="-3924114" y="-3109350"/>
            <a:ext cx="9455727" cy="5969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186D32-535D-08FF-8BC5-97DBED244B2F}"/>
              </a:ext>
            </a:extLst>
          </p:cNvPr>
          <p:cNvSpPr txBox="1"/>
          <p:nvPr/>
        </p:nvSpPr>
        <p:spPr>
          <a:xfrm>
            <a:off x="436755" y="6436851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A3266AC0-5048-0D47-78E4-60AA5E91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983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1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262A4659-2226-524B-8C7C-3B197555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18" y="-738007"/>
            <a:ext cx="153670" cy="76681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3BD557-01E1-214B-93DA-5E7B5F82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074" y="208393"/>
            <a:ext cx="6239002" cy="2366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F775742-C8DC-FA42-8535-FA9B1219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074" y="2734777"/>
            <a:ext cx="6239002" cy="23665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C04D07-B5D5-A94F-A7D5-3DAC1CBDB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74" y="5261161"/>
            <a:ext cx="6239002" cy="1229360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382EB90-F947-6248-BE91-A565A77D1237}"/>
              </a:ext>
            </a:extLst>
          </p:cNvPr>
          <p:cNvSpPr txBox="1">
            <a:spLocks/>
          </p:cNvSpPr>
          <p:nvPr/>
        </p:nvSpPr>
        <p:spPr>
          <a:xfrm>
            <a:off x="7980727" y="1313218"/>
            <a:ext cx="3308795" cy="78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Sigue siendo la plataforma social más utilizada del mundo con 2.70 millones de usuarios.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0B7A633E-4264-FE49-9065-D812465ACBCC}"/>
              </a:ext>
            </a:extLst>
          </p:cNvPr>
          <p:cNvSpPr txBox="1">
            <a:spLocks/>
          </p:cNvSpPr>
          <p:nvPr/>
        </p:nvSpPr>
        <p:spPr>
          <a:xfrm>
            <a:off x="7980727" y="499002"/>
            <a:ext cx="3469215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SUP-REP-16/2016 </a:t>
            </a:r>
          </a:p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 SUP-REP-22/2016 Acumulados (“Vamos con los verdes”)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DEA2CCEF-E256-224A-BCE7-83017BDCF671}"/>
              </a:ext>
            </a:extLst>
          </p:cNvPr>
          <p:cNvSpPr txBox="1">
            <a:spLocks/>
          </p:cNvSpPr>
          <p:nvPr/>
        </p:nvSpPr>
        <p:spPr>
          <a:xfrm>
            <a:off x="7980727" y="3370664"/>
            <a:ext cx="3308795" cy="78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Mensaje de una Senadora a través de su cuenta de Twitter, donde la sala concluyó que se trató de un llamado expreso al voto en favor de un partido político dentro de un periodo prohibido.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16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0EF2F198-B139-4741-9EA7-6C45B26CE093}"/>
              </a:ext>
            </a:extLst>
          </p:cNvPr>
          <p:cNvSpPr txBox="1">
            <a:spLocks/>
          </p:cNvSpPr>
          <p:nvPr/>
        </p:nvSpPr>
        <p:spPr>
          <a:xfrm>
            <a:off x="7980727" y="2797781"/>
            <a:ext cx="6040073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SRE-PSC-21/2020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5D28AA6D-1EAE-B345-A5E9-A0298665D176}"/>
              </a:ext>
            </a:extLst>
          </p:cNvPr>
          <p:cNvSpPr txBox="1">
            <a:spLocks/>
          </p:cNvSpPr>
          <p:nvPr/>
        </p:nvSpPr>
        <p:spPr>
          <a:xfrm>
            <a:off x="7980726" y="5909617"/>
            <a:ext cx="6040073" cy="78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+mj-lt"/>
              </a:rPr>
              <a:t>(Attolini y Alejandro Moreno) </a:t>
            </a:r>
            <a:r>
              <a:rPr lang="es-MX" sz="1200" b="0" i="0" dirty="0">
                <a:latin typeface="+mj-lt"/>
              </a:rPr>
              <a:t> </a:t>
            </a:r>
            <a:b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7BA56C8-6CAB-2A4F-BE00-5EB292FA2F64}"/>
              </a:ext>
            </a:extLst>
          </p:cNvPr>
          <p:cNvSpPr txBox="1">
            <a:spLocks/>
          </p:cNvSpPr>
          <p:nvPr/>
        </p:nvSpPr>
        <p:spPr>
          <a:xfrm>
            <a:off x="7980726" y="5292212"/>
            <a:ext cx="6040073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SRE-PSC-21/2020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35BFD26-8C82-8748-8CEC-075373C83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59484" flipH="1" flipV="1">
            <a:off x="-3697512" y="-1585562"/>
            <a:ext cx="7814650" cy="4933058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7162A10D-8D06-7941-806C-A949F29AB29E}"/>
              </a:ext>
            </a:extLst>
          </p:cNvPr>
          <p:cNvSpPr txBox="1">
            <a:spLocks/>
          </p:cNvSpPr>
          <p:nvPr/>
        </p:nvSpPr>
        <p:spPr>
          <a:xfrm>
            <a:off x="1114591" y="2781130"/>
            <a:ext cx="3708022" cy="127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VEDA ELECTORAL</a:t>
            </a:r>
            <a:endParaRPr lang="es-MX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62F04F2-0455-3F4D-B131-57D4A101E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40516" flipH="1">
            <a:off x="-3230538" y="4360745"/>
            <a:ext cx="7814650" cy="49330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C83F68-F9E3-1BC8-BE3B-7BB2BC11D7CE}"/>
              </a:ext>
            </a:extLst>
          </p:cNvPr>
          <p:cNvSpPr txBox="1"/>
          <p:nvPr/>
        </p:nvSpPr>
        <p:spPr>
          <a:xfrm>
            <a:off x="604533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6C129832-4E32-43F6-59A4-AFA0C52F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8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00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262A4659-2226-524B-8C7C-3B197555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0" y="-738007"/>
            <a:ext cx="153670" cy="766813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35BFD26-8C82-8748-8CEC-075373C8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59484" flipH="1" flipV="1">
            <a:off x="-3697512" y="-1585562"/>
            <a:ext cx="7814650" cy="4933058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7162A10D-8D06-7941-806C-A949F29AB29E}"/>
              </a:ext>
            </a:extLst>
          </p:cNvPr>
          <p:cNvSpPr txBox="1">
            <a:spLocks/>
          </p:cNvSpPr>
          <p:nvPr/>
        </p:nvSpPr>
        <p:spPr>
          <a:xfrm>
            <a:off x="1261838" y="2320346"/>
            <a:ext cx="3914591" cy="196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MENORES EN REDES SOCIALES</a:t>
            </a:r>
            <a:endParaRPr lang="es-MX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62F04F2-0455-3F4D-B131-57D4A101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40516" flipH="1">
            <a:off x="-3230538" y="4360745"/>
            <a:ext cx="7814650" cy="493305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E7868A7-5249-834C-B023-5FDE251F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320058"/>
            <a:ext cx="5702300" cy="1270000"/>
          </a:xfrm>
          <a:prstGeom prst="rect">
            <a:avLst/>
          </a:prstGeom>
        </p:spPr>
      </p:pic>
      <p:sp>
        <p:nvSpPr>
          <p:cNvPr id="34" name="Título 1">
            <a:extLst>
              <a:ext uri="{FF2B5EF4-FFF2-40B4-BE49-F238E27FC236}">
                <a16:creationId xmlns:a16="http://schemas.microsoft.com/office/drawing/2014/main" id="{1E205618-1C02-7C4B-993E-269D7EBC4319}"/>
              </a:ext>
            </a:extLst>
          </p:cNvPr>
          <p:cNvSpPr txBox="1">
            <a:spLocks/>
          </p:cNvSpPr>
          <p:nvPr/>
        </p:nvSpPr>
        <p:spPr>
          <a:xfrm>
            <a:off x="8087202" y="407490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SUP-REP-131/2018 Y SUP-REP- 137/2018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3913B231-352D-4E4D-867B-51B80E528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1860100"/>
            <a:ext cx="5702300" cy="127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C711067B-64E1-1C42-B97D-ADF0FB4A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3448268"/>
            <a:ext cx="5702300" cy="1270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153346E0-4D78-734F-917F-2A341FD05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4988310"/>
            <a:ext cx="5702300" cy="1270000"/>
          </a:xfrm>
          <a:prstGeom prst="rect">
            <a:avLst/>
          </a:prstGeom>
        </p:spPr>
      </p:pic>
      <p:sp>
        <p:nvSpPr>
          <p:cNvPr id="41" name="Título 1">
            <a:extLst>
              <a:ext uri="{FF2B5EF4-FFF2-40B4-BE49-F238E27FC236}">
                <a16:creationId xmlns:a16="http://schemas.microsoft.com/office/drawing/2014/main" id="{7C36D349-B9AC-5C4E-8039-4C2AC931B8E6}"/>
              </a:ext>
            </a:extLst>
          </p:cNvPr>
          <p:cNvSpPr txBox="1">
            <a:spLocks/>
          </p:cNvSpPr>
          <p:nvPr/>
        </p:nvSpPr>
        <p:spPr>
          <a:xfrm>
            <a:off x="8087202" y="1900184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SRE-PSC-25/2018</a:t>
            </a:r>
          </a:p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Promocional Movimiento Naranja </a:t>
            </a:r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8F163DDD-D436-4845-A4A3-9DE532EDB6DF}"/>
              </a:ext>
            </a:extLst>
          </p:cNvPr>
          <p:cNvSpPr txBox="1">
            <a:spLocks/>
          </p:cNvSpPr>
          <p:nvPr/>
        </p:nvSpPr>
        <p:spPr>
          <a:xfrm>
            <a:off x="8087203" y="4035312"/>
            <a:ext cx="3192348" cy="7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Permiso </a:t>
            </a: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“a perpetuidad”, “y en cualquier parte del “mundo”.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DBA645CC-F6C7-6E46-9213-0925EDE1B047}"/>
              </a:ext>
            </a:extLst>
          </p:cNvPr>
          <p:cNvSpPr txBox="1">
            <a:spLocks/>
          </p:cNvSpPr>
          <p:nvPr/>
        </p:nvSpPr>
        <p:spPr>
          <a:xfrm>
            <a:off x="8087202" y="3392673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SUP-REP-658/2018</a:t>
            </a: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1E7CE797-F000-C04D-BB11-268904A32B49}"/>
              </a:ext>
            </a:extLst>
          </p:cNvPr>
          <p:cNvSpPr txBox="1">
            <a:spLocks/>
          </p:cNvSpPr>
          <p:nvPr/>
        </p:nvSpPr>
        <p:spPr>
          <a:xfrm>
            <a:off x="8087203" y="5476988"/>
            <a:ext cx="3422309" cy="7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Interés superior de la niñez con perspectiva intercultural en publicaciones realizadas en una red social.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A38E2913-5C51-7A4F-9225-DEEDE34D9F3F}"/>
              </a:ext>
            </a:extLst>
          </p:cNvPr>
          <p:cNvSpPr txBox="1">
            <a:spLocks/>
          </p:cNvSpPr>
          <p:nvPr/>
        </p:nvSpPr>
        <p:spPr>
          <a:xfrm>
            <a:off x="8087202" y="4916673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SRE-PSC-26/2020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EF0E4D-DB19-AB0B-9571-9DCB82129BDA}"/>
              </a:ext>
            </a:extLst>
          </p:cNvPr>
          <p:cNvSpPr txBox="1"/>
          <p:nvPr/>
        </p:nvSpPr>
        <p:spPr>
          <a:xfrm>
            <a:off x="636264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E232D1BE-36FA-ABE3-4E79-54D931D2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9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6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435BFD26-8C82-8748-8CEC-075373C8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59484" flipH="1" flipV="1">
            <a:off x="-3697512" y="-1585562"/>
            <a:ext cx="7814650" cy="4933058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7162A10D-8D06-7941-806C-A949F29AB29E}"/>
              </a:ext>
            </a:extLst>
          </p:cNvPr>
          <p:cNvSpPr txBox="1">
            <a:spLocks/>
          </p:cNvSpPr>
          <p:nvPr/>
        </p:nvSpPr>
        <p:spPr>
          <a:xfrm>
            <a:off x="1072560" y="2320346"/>
            <a:ext cx="4033773" cy="196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VIOLENCIA POLÍTICA EN RAZONES DE GÉNERO</a:t>
            </a:r>
            <a:endParaRPr lang="es-MX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62F04F2-0455-3F4D-B131-57D4A101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40516" flipH="1">
            <a:off x="-3230538" y="4360745"/>
            <a:ext cx="7814650" cy="49330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725650-D537-5343-B591-6FE2ADA1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585" y="-738007"/>
            <a:ext cx="153670" cy="766813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034D232-0666-A24D-AA57-2196840A2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922" y="2959501"/>
            <a:ext cx="6239002" cy="2981198"/>
          </a:xfrm>
          <a:prstGeom prst="rect">
            <a:avLst/>
          </a:prstGeom>
        </p:spPr>
      </p:pic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00B72CCA-2FF2-AC46-B841-E17ED7FD2CF5}"/>
              </a:ext>
            </a:extLst>
          </p:cNvPr>
          <p:cNvSpPr txBox="1">
            <a:spLocks/>
          </p:cNvSpPr>
          <p:nvPr/>
        </p:nvSpPr>
        <p:spPr>
          <a:xfrm>
            <a:off x="8106617" y="3782904"/>
            <a:ext cx="3582732" cy="78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1600" cap="none" spc="1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En</a:t>
            </a:r>
            <a:r>
              <a:rPr lang="en-US" sz="1600" cap="none" spc="1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donde SS señaló que l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a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denigración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ridiculización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y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calumnia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no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deben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entenderse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como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parte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del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debate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político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electoral,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que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suponga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que se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trate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de un debate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abierto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y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vigoroso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sobre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todo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cuando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ese debate </a:t>
            </a:r>
            <a:r>
              <a:rPr lang="es-NI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participa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una 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mujer.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endParaRPr lang="en-US" sz="1600" cap="none" spc="100" dirty="0"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60510232-71DA-6744-83AE-81653D4ACA18}"/>
              </a:ext>
            </a:extLst>
          </p:cNvPr>
          <p:cNvSpPr txBox="1">
            <a:spLocks/>
          </p:cNvSpPr>
          <p:nvPr/>
        </p:nvSpPr>
        <p:spPr>
          <a:xfrm>
            <a:off x="8106617" y="3052301"/>
            <a:ext cx="2748542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1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SUP-JDC-1706/2016 </a:t>
            </a:r>
            <a:r>
              <a:rPr lang="en-US" sz="1800" b="1" cap="none" spc="1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r>
              <a:rPr lang="en-US" sz="1800" b="1" spc="1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s-MX" sz="1800" b="1" cap="none" spc="1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Acumulados (Lorena Cuellar) </a:t>
            </a:r>
            <a:endParaRPr lang="es-MX" sz="1800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3C4D6568-28EE-DD49-9029-0CFCD9292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922" y="842960"/>
            <a:ext cx="6239002" cy="1229360"/>
          </a:xfrm>
          <a:prstGeom prst="rect">
            <a:avLst/>
          </a:prstGeom>
        </p:spPr>
      </p:pic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E09527C8-3C06-2246-8CB4-BFA99BF0ABA1}"/>
              </a:ext>
            </a:extLst>
          </p:cNvPr>
          <p:cNvSpPr txBox="1">
            <a:spLocks/>
          </p:cNvSpPr>
          <p:nvPr/>
        </p:nvSpPr>
        <p:spPr>
          <a:xfrm>
            <a:off x="8047800" y="1449644"/>
            <a:ext cx="6040073" cy="7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cap="all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</a:t>
            </a:r>
            <a:r>
              <a:rPr lang="es-MX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ntrevista</a:t>
            </a: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del </a:t>
            </a:r>
            <a:r>
              <a:rPr lang="es-MX" sz="18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monchi</a:t>
            </a:r>
            <a:r>
              <a:rPr lang="es-MX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a Lilly Téllez.</a:t>
            </a: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7E35DA17-699D-6B42-940E-431577462B04}"/>
              </a:ext>
            </a:extLst>
          </p:cNvPr>
          <p:cNvSpPr txBox="1">
            <a:spLocks/>
          </p:cNvSpPr>
          <p:nvPr/>
        </p:nvSpPr>
        <p:spPr>
          <a:xfrm>
            <a:off x="8079884" y="894448"/>
            <a:ext cx="6040073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SER-PSL-83/2018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423C14-41EC-A2AC-B988-CF0F0636FB7B}"/>
              </a:ext>
            </a:extLst>
          </p:cNvPr>
          <p:cNvSpPr txBox="1"/>
          <p:nvPr/>
        </p:nvSpPr>
        <p:spPr>
          <a:xfrm>
            <a:off x="67879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2FCF6827-096F-4F24-8F0F-C1ECCDA5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435BFD26-8C82-8748-8CEC-075373C83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59484" flipH="1" flipV="1">
            <a:off x="-3697512" y="-1328396"/>
            <a:ext cx="7814650" cy="4933058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7162A10D-8D06-7941-806C-A949F29AB29E}"/>
              </a:ext>
            </a:extLst>
          </p:cNvPr>
          <p:cNvSpPr txBox="1">
            <a:spLocks/>
          </p:cNvSpPr>
          <p:nvPr/>
        </p:nvSpPr>
        <p:spPr>
          <a:xfrm>
            <a:off x="1072560" y="2577512"/>
            <a:ext cx="4033773" cy="196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VIOLENCIA POLÍTICA EN RAZONES DE GÉNERO</a:t>
            </a:r>
            <a:endParaRPr lang="es-MX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62F04F2-0455-3F4D-B131-57D4A101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40516" flipH="1">
            <a:off x="-3230538" y="4360745"/>
            <a:ext cx="7814650" cy="49330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725650-D537-5343-B591-6FE2ADA1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585" y="-738007"/>
            <a:ext cx="153670" cy="76681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17599E-54E0-D742-8800-D5EAD4F2A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93" y="386095"/>
            <a:ext cx="6239002" cy="122936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CC8A96E4-D85F-A24D-8D4B-92D85B1F04EB}"/>
              </a:ext>
            </a:extLst>
          </p:cNvPr>
          <p:cNvSpPr txBox="1">
            <a:spLocks/>
          </p:cNvSpPr>
          <p:nvPr/>
        </p:nvSpPr>
        <p:spPr>
          <a:xfrm>
            <a:off x="8110646" y="432863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SRE-PSC-88/2021</a:t>
            </a:r>
          </a:p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(“Lavar puercos con agua y jabón”)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998EF5C-9B9D-D944-8641-34A407A3F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05" y="1973268"/>
            <a:ext cx="6239002" cy="12293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05E7F9F-D1E4-434D-8AB4-80F9EFCE1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05" y="3456286"/>
            <a:ext cx="6239002" cy="12293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3F3A6AC-C9C2-8549-B330-C5C7CFC43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05" y="5028412"/>
            <a:ext cx="6239002" cy="122936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9B0CDA48-9287-BD43-8AFB-2760F117485B}"/>
              </a:ext>
            </a:extLst>
          </p:cNvPr>
          <p:cNvSpPr txBox="1">
            <a:spLocks/>
          </p:cNvSpPr>
          <p:nvPr/>
        </p:nvSpPr>
        <p:spPr>
          <a:xfrm>
            <a:off x="8110646" y="2037073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SRE-PSC-123/2021</a:t>
            </a:r>
          </a:p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(“Promocional aborto PES”)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A0FBCBD4-3629-B848-9170-CAC268F36572}"/>
              </a:ext>
            </a:extLst>
          </p:cNvPr>
          <p:cNvSpPr txBox="1">
            <a:spLocks/>
          </p:cNvSpPr>
          <p:nvPr/>
        </p:nvSpPr>
        <p:spPr>
          <a:xfrm>
            <a:off x="8107567" y="4039106"/>
            <a:ext cx="3128033" cy="7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Mensajes en Twitter/ candidata a diputada federal en Sonora.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DDE04C0-E106-4747-A36F-C41E60A392B2}"/>
              </a:ext>
            </a:extLst>
          </p:cNvPr>
          <p:cNvSpPr txBox="1">
            <a:spLocks/>
          </p:cNvSpPr>
          <p:nvPr/>
        </p:nvSpPr>
        <p:spPr>
          <a:xfrm>
            <a:off x="8110646" y="3423703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SRE-PSC-195/2021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DB134F30-A515-5944-A20B-56022B84DDCC}"/>
              </a:ext>
            </a:extLst>
          </p:cNvPr>
          <p:cNvSpPr txBox="1">
            <a:spLocks/>
          </p:cNvSpPr>
          <p:nvPr/>
        </p:nvSpPr>
        <p:spPr>
          <a:xfrm>
            <a:off x="8107567" y="5535728"/>
            <a:ext cx="3570825" cy="7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VPRG por parte de periodista en contra de una excandata a una diputación federal en Guanajuato.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B77B0D35-A3E4-3143-A96F-273B57F135F2}"/>
              </a:ext>
            </a:extLst>
          </p:cNvPr>
          <p:cNvSpPr txBox="1">
            <a:spLocks/>
          </p:cNvSpPr>
          <p:nvPr/>
        </p:nvSpPr>
        <p:spPr>
          <a:xfrm>
            <a:off x="8110646" y="4920325"/>
            <a:ext cx="2908964" cy="8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SRE-PSC-41/2022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5798EF-AED6-B734-9F19-75816AC735E1}"/>
              </a:ext>
            </a:extLst>
          </p:cNvPr>
          <p:cNvSpPr txBox="1"/>
          <p:nvPr/>
        </p:nvSpPr>
        <p:spPr>
          <a:xfrm>
            <a:off x="436755" y="6409918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2F0AD514-FA7B-A1B0-24AB-67209B6A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7050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9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89EBE82-6CAC-E34D-A141-89F49A31DA58}"/>
              </a:ext>
            </a:extLst>
          </p:cNvPr>
          <p:cNvSpPr txBox="1">
            <a:spLocks/>
          </p:cNvSpPr>
          <p:nvPr/>
        </p:nvSpPr>
        <p:spPr>
          <a:xfrm>
            <a:off x="3567555" y="211633"/>
            <a:ext cx="4737436" cy="84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ALGUNOS RETOS</a:t>
            </a:r>
            <a:endParaRPr lang="es-MX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33AC9D-8912-7B4D-928C-124974CCE046}"/>
              </a:ext>
            </a:extLst>
          </p:cNvPr>
          <p:cNvSpPr txBox="1"/>
          <p:nvPr/>
        </p:nvSpPr>
        <p:spPr>
          <a:xfrm>
            <a:off x="3727282" y="1233800"/>
            <a:ext cx="7794158" cy="5572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Delitos electorales digitales.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Usurpación de la identidad.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Hackeo de cuentas de partidos politicos/candidatos.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El alcance del ejercicio de los derechos y sus limitaciones.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Combate al discurso de odio/violencia política contra las mujeres. 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Margen de actuación de las empresas administradoras de sociales y su intervención en el ejredesercicio de los derechos. 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Combate a la desinformación (manipulación, temor, incitación a violencia).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Ciberseguridad (capacitación, formación, especialización, herramientas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).</a:t>
            </a:r>
          </a:p>
          <a:p>
            <a:pPr marL="342900" indent="-34290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07000"/>
              <a:buFont typeface="Arial" panose="020B0604020202020204" pitchFamily="34" charset="0"/>
              <a:buChar char="•"/>
            </a:pP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5F9D56-ED58-5842-9F87-4333D0E8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6991350" y="3363416"/>
            <a:ext cx="10401300" cy="6565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C8BEF36-1A27-5945-90D2-524E0CB8D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2927">
            <a:off x="-1290463" y="1342980"/>
            <a:ext cx="4684105" cy="46841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38E8AD1-D765-8E4B-8E69-439A67F7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59484" flipH="1" flipV="1">
            <a:off x="-3384811" y="-2083782"/>
            <a:ext cx="7814650" cy="49330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35F59C-65FA-E6DB-665B-7A0C9E4D01BB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4FEA0A98-EE0F-D444-818E-DB6DF03D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15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AB1F65-0B77-3A48-9BC8-D1BED1AA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2927">
            <a:off x="-1149351" y="1342979"/>
            <a:ext cx="4684105" cy="468410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89EBE82-6CAC-E34D-A141-89F49A31DA58}"/>
              </a:ext>
            </a:extLst>
          </p:cNvPr>
          <p:cNvSpPr txBox="1">
            <a:spLocks/>
          </p:cNvSpPr>
          <p:nvPr/>
        </p:nvSpPr>
        <p:spPr>
          <a:xfrm>
            <a:off x="3734438" y="211633"/>
            <a:ext cx="4737436" cy="84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ALGUNOS RETOS</a:t>
            </a:r>
            <a:endParaRPr lang="es-MX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5F9D56-ED58-5842-9F87-4333D0E8C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2720" flipV="1">
            <a:off x="6991350" y="3363416"/>
            <a:ext cx="10401300" cy="6565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8F5E50-571F-6E41-87AD-5EF2AEB0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59484" flipH="1" flipV="1">
            <a:off x="-3384811" y="-2083782"/>
            <a:ext cx="7814650" cy="493305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D7698-136C-0A45-86B7-F8D744A7ADA8}"/>
              </a:ext>
            </a:extLst>
          </p:cNvPr>
          <p:cNvSpPr txBox="1"/>
          <p:nvPr/>
        </p:nvSpPr>
        <p:spPr>
          <a:xfrm>
            <a:off x="3734437" y="1218614"/>
            <a:ext cx="7608627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Autodeterminación informativa y derechos ARCO (comercialización, secuestro de información, perfilamientos, dispersion) .</a:t>
            </a:r>
          </a:p>
          <a:p>
            <a:pPr marL="285750" indent="-2857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Reforzamiento de mecanismos de fiscalización en contratación digital.</a:t>
            </a:r>
          </a:p>
          <a:p>
            <a:pPr marL="285750" indent="-2857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La comunicación política en los mecanismos de participación ciudadana.</a:t>
            </a:r>
          </a:p>
          <a:p>
            <a:pPr marL="285750" indent="-2857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Regulación normativa/convenios/acuerdos de cooperación internacional.</a:t>
            </a:r>
          </a:p>
          <a:p>
            <a:pPr marL="285750" indent="-285750"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Desarrollo de políticas públicas encaminadas a la alfabetización, educación y cultura digital.</a:t>
            </a:r>
          </a:p>
          <a:p>
            <a:pPr algn="just">
              <a:lnSpc>
                <a:spcPct val="150000"/>
              </a:lnSpc>
              <a:buClr>
                <a:schemeClr val="accent5">
                  <a:lumMod val="75000"/>
                </a:schemeClr>
              </a:buClr>
            </a:pPr>
            <a: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. </a:t>
            </a:r>
            <a:br>
              <a:rPr lang="en-US" sz="2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4C940B-35A0-4342-96D3-71AE0BE3B30E}"/>
              </a:ext>
            </a:extLst>
          </p:cNvPr>
          <p:cNvSpPr txBox="1"/>
          <p:nvPr/>
        </p:nvSpPr>
        <p:spPr>
          <a:xfrm>
            <a:off x="436755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1214FDCD-AE82-7B0A-9DDC-4F81BFE6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18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1517A0-410C-4B49-92D1-7F7E2393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644" y="1103892"/>
            <a:ext cx="3562625" cy="38007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D94727-2A7C-7C4C-A6CC-C5ED482A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15108" flipH="1" flipV="1">
            <a:off x="6623634" y="-2959115"/>
            <a:ext cx="7814650" cy="49330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BD070E-F12C-1949-B17F-1A700F4E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2520" flipV="1">
            <a:off x="-2283072" y="-2959115"/>
            <a:ext cx="7814650" cy="49330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E3A757-8A18-B84E-B815-33234251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14599" flipH="1">
            <a:off x="7074738" y="4391471"/>
            <a:ext cx="7814650" cy="49330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692141-2FC9-CD43-ACAC-E74339FF2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97996">
            <a:off x="-2638180" y="4726598"/>
            <a:ext cx="7814650" cy="493305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026DA56-37A1-F249-9201-26FC566AFF47}"/>
              </a:ext>
            </a:extLst>
          </p:cNvPr>
          <p:cNvSpPr txBox="1">
            <a:spLocks/>
          </p:cNvSpPr>
          <p:nvPr/>
        </p:nvSpPr>
        <p:spPr>
          <a:xfrm>
            <a:off x="5793523" y="5716370"/>
            <a:ext cx="4737436" cy="84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@luisespindolam</a:t>
            </a:r>
            <a:endParaRPr lang="es-MX" sz="2000" b="1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3F229A-8A37-A841-83DA-35CAEA278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654" y="5936543"/>
            <a:ext cx="426971" cy="426971"/>
          </a:xfrm>
          <a:prstGeom prst="rect">
            <a:avLst/>
          </a:prstGeom>
        </p:spPr>
      </p:pic>
      <p:pic>
        <p:nvPicPr>
          <p:cNvPr id="14" name="Picture 2" descr="Twitter reacciona a la caída de Google con más de 2 millones de menciones -  TrendTICTrendTIC">
            <a:extLst>
              <a:ext uri="{FF2B5EF4-FFF2-40B4-BE49-F238E27FC236}">
                <a16:creationId xmlns:a16="http://schemas.microsoft.com/office/drawing/2014/main" id="{1639F9C5-41E4-1247-9517-BA4921A8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482" y="5936543"/>
            <a:ext cx="433257" cy="3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3F356E0-ECCF-7446-AF89-F85BA7DC3F32}"/>
              </a:ext>
            </a:extLst>
          </p:cNvPr>
          <p:cNvSpPr txBox="1">
            <a:spLocks/>
          </p:cNvSpPr>
          <p:nvPr/>
        </p:nvSpPr>
        <p:spPr>
          <a:xfrm>
            <a:off x="4999125" y="4721159"/>
            <a:ext cx="4737436" cy="84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¡Gracias</a:t>
            </a:r>
            <a:r>
              <a:rPr lang="es-MX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986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166F91-A798-4B45-9ED7-B8F83880542D}"/>
              </a:ext>
            </a:extLst>
          </p:cNvPr>
          <p:cNvSpPr txBox="1">
            <a:spLocks/>
          </p:cNvSpPr>
          <p:nvPr/>
        </p:nvSpPr>
        <p:spPr>
          <a:xfrm>
            <a:off x="5763987" y="3758575"/>
            <a:ext cx="6966856" cy="44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Procedimiento Especial Sancionador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392EF5-8E4E-0B43-8CFF-0F20084F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H="1">
            <a:off x="-3158012" y="-2741943"/>
            <a:ext cx="9455727" cy="596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6D5045-BEDD-E440-9021-766DD998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720" flipV="1">
            <a:off x="5956753" y="3366657"/>
            <a:ext cx="10401300" cy="6565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5E1E18-F83E-F943-B096-51193BC8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31" y="1663209"/>
            <a:ext cx="878392" cy="87839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6463436-5E79-1243-AFF7-FD1F9946E4A3}"/>
              </a:ext>
            </a:extLst>
          </p:cNvPr>
          <p:cNvSpPr txBox="1">
            <a:spLocks/>
          </p:cNvSpPr>
          <p:nvPr/>
        </p:nvSpPr>
        <p:spPr>
          <a:xfrm>
            <a:off x="5906660" y="1686686"/>
            <a:ext cx="863586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23E8A2-57E3-464A-8F1B-BB539A0B6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48" y="1686686"/>
            <a:ext cx="3484628" cy="348462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26D665F-4196-270A-BCA9-D0DF7C3287A1}"/>
              </a:ext>
            </a:extLst>
          </p:cNvPr>
          <p:cNvSpPr txBox="1"/>
          <p:nvPr/>
        </p:nvSpPr>
        <p:spPr>
          <a:xfrm>
            <a:off x="447026" y="6426574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11" name="Picture 2" descr="Pajarito De Twiter (@pajarodetuiterr) | Twitter">
            <a:extLst>
              <a:ext uri="{FF2B5EF4-FFF2-40B4-BE49-F238E27FC236}">
                <a16:creationId xmlns:a16="http://schemas.microsoft.com/office/drawing/2014/main" id="{2026DC17-25C9-3B21-0A62-8B0964BC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" y="6333706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3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1686238E-6F51-A44B-B898-8DC0B6E8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2799" y="1458741"/>
            <a:ext cx="1408157" cy="63108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FF5041-F987-6743-8B39-3DCA32FB8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29" t="7524" r="11141" b="592"/>
          <a:stretch/>
        </p:blipFill>
        <p:spPr>
          <a:xfrm>
            <a:off x="-2183420" y="-105057"/>
            <a:ext cx="6879071" cy="762470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6F55A04-4AB3-4D4F-8856-710A54D2018D}"/>
              </a:ext>
            </a:extLst>
          </p:cNvPr>
          <p:cNvSpPr txBox="1">
            <a:spLocks/>
          </p:cNvSpPr>
          <p:nvPr/>
        </p:nvSpPr>
        <p:spPr>
          <a:xfrm>
            <a:off x="5608719" y="4052044"/>
            <a:ext cx="5998781" cy="1894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600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 PES surge como un procedimiento especial abreviado, para remediar un conjunto de prácticas realizadas por partidos y candidaturas que presumiblemente podían poner en riesgo la regularidad del proceso electoral.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1600" dirty="0">
              <a:solidFill>
                <a:srgbClr val="25667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D94C65-FDB9-3C4B-8BC9-589288A0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280" flipH="1" flipV="1">
            <a:off x="-3540276" y="3959381"/>
            <a:ext cx="10401300" cy="6565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07997B-10DA-2749-812C-FEE2D1D8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78" y="2539059"/>
            <a:ext cx="231309" cy="23676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E8DDA67-B98C-D144-85C7-627E4175001C}"/>
              </a:ext>
            </a:extLst>
          </p:cNvPr>
          <p:cNvSpPr txBox="1">
            <a:spLocks/>
          </p:cNvSpPr>
          <p:nvPr/>
        </p:nvSpPr>
        <p:spPr>
          <a:xfrm>
            <a:off x="5836482" y="2246748"/>
            <a:ext cx="863586" cy="87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0B7CD1F-0927-1149-8016-0596B1B6D854}"/>
              </a:ext>
            </a:extLst>
          </p:cNvPr>
          <p:cNvSpPr txBox="1">
            <a:spLocks/>
          </p:cNvSpPr>
          <p:nvPr/>
        </p:nvSpPr>
        <p:spPr>
          <a:xfrm>
            <a:off x="8081765" y="2246748"/>
            <a:ext cx="863586" cy="87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4124E9B-E3A9-F940-983B-6FC868405249}"/>
              </a:ext>
            </a:extLst>
          </p:cNvPr>
          <p:cNvSpPr txBox="1">
            <a:spLocks/>
          </p:cNvSpPr>
          <p:nvPr/>
        </p:nvSpPr>
        <p:spPr>
          <a:xfrm>
            <a:off x="5057710" y="3024266"/>
            <a:ext cx="2421131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PROCEDIMIENTO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4802D29-6ABA-144E-923C-D3F997314A25}"/>
              </a:ext>
            </a:extLst>
          </p:cNvPr>
          <p:cNvSpPr txBox="1">
            <a:spLocks/>
          </p:cNvSpPr>
          <p:nvPr/>
        </p:nvSpPr>
        <p:spPr>
          <a:xfrm>
            <a:off x="10465201" y="2246748"/>
            <a:ext cx="863586" cy="87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0723BA9-EBC9-E540-BCB3-44C25534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914" y="2539059"/>
            <a:ext cx="231309" cy="23676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CE103167-53D9-FB4E-B625-D57A0580F313}"/>
              </a:ext>
            </a:extLst>
          </p:cNvPr>
          <p:cNvSpPr txBox="1">
            <a:spLocks/>
          </p:cNvSpPr>
          <p:nvPr/>
        </p:nvSpPr>
        <p:spPr>
          <a:xfrm>
            <a:off x="7309623" y="3024266"/>
            <a:ext cx="2407870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ESPECIAL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823DC8A-5C2E-5F44-AE76-E58D0E7DB4FB}"/>
              </a:ext>
            </a:extLst>
          </p:cNvPr>
          <p:cNvSpPr txBox="1">
            <a:spLocks/>
          </p:cNvSpPr>
          <p:nvPr/>
        </p:nvSpPr>
        <p:spPr>
          <a:xfrm>
            <a:off x="9693059" y="3024266"/>
            <a:ext cx="2407870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SANCIONADOR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8F78070C-3946-9440-843A-718D4497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58332" flipH="1" flipV="1">
            <a:off x="6900279" y="-2881542"/>
            <a:ext cx="10401300" cy="6565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583187-B665-7D20-64E1-E80F101D6C4D}"/>
              </a:ext>
            </a:extLst>
          </p:cNvPr>
          <p:cNvSpPr txBox="1"/>
          <p:nvPr/>
        </p:nvSpPr>
        <p:spPr>
          <a:xfrm>
            <a:off x="913787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9105BB66-80EB-0B00-5372-61FD96A5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2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3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C0FB431-0C10-A14A-98C3-AB589221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67" y="-810133"/>
            <a:ext cx="153670" cy="76681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FAF71E-02AC-6942-99B5-41039EFF1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3820" y="147450"/>
            <a:ext cx="4712645" cy="104958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84118F-3558-D348-848E-0053B997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59484" flipH="1" flipV="1">
            <a:off x="-3041259" y="-1970375"/>
            <a:ext cx="7814650" cy="49330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BD1E80C-00D8-3B45-8810-BCD85499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40516" flipH="1">
            <a:off x="-3041259" y="4391471"/>
            <a:ext cx="7814650" cy="4933058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DE367615-81D8-574E-B8F0-FF249EAA0240}"/>
              </a:ext>
            </a:extLst>
          </p:cNvPr>
          <p:cNvSpPr txBox="1">
            <a:spLocks/>
          </p:cNvSpPr>
          <p:nvPr/>
        </p:nvSpPr>
        <p:spPr>
          <a:xfrm>
            <a:off x="77366" y="3154158"/>
            <a:ext cx="5139687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1.1 CARACTERÍSTICAS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AA40660-BAE0-0645-A622-18F4F4BD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3820" y="1515661"/>
            <a:ext cx="4712645" cy="104958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AE3EB1B-D3B3-B64F-86C8-A6318E01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3820" y="2831886"/>
            <a:ext cx="4712645" cy="104958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4E6BC60-A396-274B-BE3C-C4FC2154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3820" y="4141033"/>
            <a:ext cx="4712645" cy="104958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C964383-CF4A-C241-B677-76D1C86D0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3820" y="5480735"/>
            <a:ext cx="4712645" cy="1049586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F78A8569-0982-324B-A93B-26BA3F235F4E}"/>
              </a:ext>
            </a:extLst>
          </p:cNvPr>
          <p:cNvSpPr txBox="1">
            <a:spLocks/>
          </p:cNvSpPr>
          <p:nvPr/>
        </p:nvSpPr>
        <p:spPr>
          <a:xfrm>
            <a:off x="7063206" y="315460"/>
            <a:ext cx="4338598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Es una expresion del ius puniendi en sede administrativa.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8971046C-8364-A041-9271-B9DCB0049A62}"/>
              </a:ext>
            </a:extLst>
          </p:cNvPr>
          <p:cNvSpPr txBox="1">
            <a:spLocks/>
          </p:cNvSpPr>
          <p:nvPr/>
        </p:nvSpPr>
        <p:spPr>
          <a:xfrm>
            <a:off x="7063206" y="1709735"/>
            <a:ext cx="4338598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Es un </a:t>
            </a:r>
            <a:r>
              <a:rPr lang="es-MX" sz="2400" b="1" dirty="0">
                <a:solidFill>
                  <a:srgbClr val="25667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procedimiento sumarísimo</a:t>
            </a:r>
            <a:r>
              <a:rPr lang="es-MX" sz="2400" dirty="0">
                <a:solidFill>
                  <a:srgbClr val="25667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(eficaz y expedito).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58CCEDAE-2701-EF48-9E30-6EA1CABCF4A0}"/>
              </a:ext>
            </a:extLst>
          </p:cNvPr>
          <p:cNvSpPr txBox="1">
            <a:spLocks/>
          </p:cNvSpPr>
          <p:nvPr/>
        </p:nvSpPr>
        <p:spPr>
          <a:xfrm>
            <a:off x="7063206" y="2967665"/>
            <a:ext cx="4338598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Tiene una finalidad preventiva.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D69D1DCB-4E2A-6944-80A8-549C3494135A}"/>
              </a:ext>
            </a:extLst>
          </p:cNvPr>
          <p:cNvSpPr txBox="1">
            <a:spLocks/>
          </p:cNvSpPr>
          <p:nvPr/>
        </p:nvSpPr>
        <p:spPr>
          <a:xfrm>
            <a:off x="7063206" y="4227724"/>
            <a:ext cx="4338598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Dos instancias.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D8508BAB-0D23-1C43-9729-222EAE8B79A5}"/>
              </a:ext>
            </a:extLst>
          </p:cNvPr>
          <p:cNvSpPr txBox="1">
            <a:spLocks/>
          </p:cNvSpPr>
          <p:nvPr/>
        </p:nvSpPr>
        <p:spPr>
          <a:xfrm>
            <a:off x="7063206" y="5623562"/>
            <a:ext cx="4338598" cy="76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Sanciona.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5C8A56-9AC2-96DF-64C9-F4E4C600AD9F}"/>
              </a:ext>
            </a:extLst>
          </p:cNvPr>
          <p:cNvSpPr txBox="1"/>
          <p:nvPr/>
        </p:nvSpPr>
        <p:spPr>
          <a:xfrm>
            <a:off x="605801" y="6426577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9E45B43F-ED5C-499F-CE0A-756A239E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6" y="6333709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5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EECFDC64-1090-2E49-95CE-BD839C43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2" t="895" r="48184" b="5697"/>
          <a:stretch/>
        </p:blipFill>
        <p:spPr>
          <a:xfrm>
            <a:off x="615207" y="2347540"/>
            <a:ext cx="3423557" cy="47751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0001F7-FEBD-E645-A3D6-613E83EB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2" y="368067"/>
            <a:ext cx="6418960" cy="11016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C258F6E-E198-D244-9CD6-B96E1F1B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2" y="1694843"/>
            <a:ext cx="6418960" cy="11016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1F87257-183F-6E49-BF52-C5161DAA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2" y="2985761"/>
            <a:ext cx="6418960" cy="11016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F0FEF8A-69E7-C64C-BF5F-9B141095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2" y="4330467"/>
            <a:ext cx="6418960" cy="11016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193C0EB-B1E9-044D-B085-E2E3CAEF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02" y="5567597"/>
            <a:ext cx="6418960" cy="1101632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F9E48B57-E180-274E-A2B1-58CECB923879}"/>
              </a:ext>
            </a:extLst>
          </p:cNvPr>
          <p:cNvSpPr txBox="1">
            <a:spLocks/>
          </p:cNvSpPr>
          <p:nvPr/>
        </p:nvSpPr>
        <p:spPr>
          <a:xfrm>
            <a:off x="5396064" y="349784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B9DF6354-4BC5-4249-9ED9-5A9EAEC5E5BE}"/>
              </a:ext>
            </a:extLst>
          </p:cNvPr>
          <p:cNvSpPr txBox="1">
            <a:spLocks/>
          </p:cNvSpPr>
          <p:nvPr/>
        </p:nvSpPr>
        <p:spPr>
          <a:xfrm>
            <a:off x="6229292" y="811026"/>
            <a:ext cx="5207334" cy="63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Aprueban o desechan la Queja.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51E8B115-C84E-304A-BB70-91D6E7255114}"/>
              </a:ext>
            </a:extLst>
          </p:cNvPr>
          <p:cNvSpPr txBox="1">
            <a:spLocks/>
          </p:cNvSpPr>
          <p:nvPr/>
        </p:nvSpPr>
        <p:spPr>
          <a:xfrm>
            <a:off x="5396064" y="1712420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F1063CAF-6AB3-344A-82B0-7E23BF70FDE0}"/>
              </a:ext>
            </a:extLst>
          </p:cNvPr>
          <p:cNvSpPr txBox="1">
            <a:spLocks/>
          </p:cNvSpPr>
          <p:nvPr/>
        </p:nvSpPr>
        <p:spPr>
          <a:xfrm>
            <a:off x="5396064" y="2989953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AEDED9B5-F641-1F4F-BD50-24EC2083DAA9}"/>
              </a:ext>
            </a:extLst>
          </p:cNvPr>
          <p:cNvSpPr txBox="1">
            <a:spLocks/>
          </p:cNvSpPr>
          <p:nvPr/>
        </p:nvSpPr>
        <p:spPr>
          <a:xfrm>
            <a:off x="5396064" y="4320754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B42CEAC1-AA20-6A4D-8D4F-8437E9B67B8E}"/>
              </a:ext>
            </a:extLst>
          </p:cNvPr>
          <p:cNvSpPr txBox="1">
            <a:spLocks/>
          </p:cNvSpPr>
          <p:nvPr/>
        </p:nvSpPr>
        <p:spPr>
          <a:xfrm>
            <a:off x="5396064" y="5576082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7FD42471-6592-1E42-949A-0242405521EE}"/>
              </a:ext>
            </a:extLst>
          </p:cNvPr>
          <p:cNvSpPr txBox="1">
            <a:spLocks/>
          </p:cNvSpPr>
          <p:nvPr/>
        </p:nvSpPr>
        <p:spPr>
          <a:xfrm>
            <a:off x="6229292" y="1962307"/>
            <a:ext cx="5207334" cy="635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Determinan la procedencia o improcedencia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 las MC.</a:t>
            </a: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550E667-3AA0-7545-8347-8BB3D96DEE2B}"/>
              </a:ext>
            </a:extLst>
          </p:cNvPr>
          <p:cNvSpPr txBox="1">
            <a:spLocks/>
          </p:cNvSpPr>
          <p:nvPr/>
        </p:nvSpPr>
        <p:spPr>
          <a:xfrm>
            <a:off x="6247884" y="3429000"/>
            <a:ext cx="3929785" cy="37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solidFill>
                  <a:srgbClr val="256677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INVESTIGAN</a:t>
            </a: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la infracción.</a:t>
            </a:r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D5B58485-0914-C244-B953-CF4E3DB58D02}"/>
              </a:ext>
            </a:extLst>
          </p:cNvPr>
          <p:cNvSpPr txBox="1">
            <a:spLocks/>
          </p:cNvSpPr>
          <p:nvPr/>
        </p:nvSpPr>
        <p:spPr>
          <a:xfrm>
            <a:off x="6247885" y="4677054"/>
            <a:ext cx="5207334" cy="40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Audiencia de pruebas y alegatos.</a:t>
            </a: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8A73FE84-C27F-BC4C-BEE7-D9652BC2776D}"/>
              </a:ext>
            </a:extLst>
          </p:cNvPr>
          <p:cNvSpPr txBox="1">
            <a:spLocks/>
          </p:cNvSpPr>
          <p:nvPr/>
        </p:nvSpPr>
        <p:spPr>
          <a:xfrm>
            <a:off x="6229292" y="5916514"/>
            <a:ext cx="3577117" cy="63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Remiten expediente.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5762516-CB52-F246-8502-A1198A606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280" flipH="1" flipV="1">
            <a:off x="-3186319" y="4003764"/>
            <a:ext cx="10401300" cy="6565900"/>
          </a:xfrm>
          <a:prstGeom prst="rect">
            <a:avLst/>
          </a:prstGeom>
        </p:spPr>
      </p:pic>
      <p:sp>
        <p:nvSpPr>
          <p:cNvPr id="45" name="Título 1">
            <a:extLst>
              <a:ext uri="{FF2B5EF4-FFF2-40B4-BE49-F238E27FC236}">
                <a16:creationId xmlns:a16="http://schemas.microsoft.com/office/drawing/2014/main" id="{2EB52169-EA81-5B4B-9DDD-5F85621D7E22}"/>
              </a:ext>
            </a:extLst>
          </p:cNvPr>
          <p:cNvSpPr txBox="1">
            <a:spLocks/>
          </p:cNvSpPr>
          <p:nvPr/>
        </p:nvSpPr>
        <p:spPr>
          <a:xfrm>
            <a:off x="1253063" y="985061"/>
            <a:ext cx="3641271" cy="116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n w="0"/>
                <a:solidFill>
                  <a:srgbClr val="25667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Instrucción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70DD66C2-D8C6-9544-AA15-B61D8EEFF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5" y="1363030"/>
            <a:ext cx="599954" cy="59995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FA78943F-8327-2A4F-A9C8-E5385FA30675}"/>
              </a:ext>
            </a:extLst>
          </p:cNvPr>
          <p:cNvSpPr txBox="1">
            <a:spLocks/>
          </p:cNvSpPr>
          <p:nvPr/>
        </p:nvSpPr>
        <p:spPr>
          <a:xfrm>
            <a:off x="645175" y="1382786"/>
            <a:ext cx="465026" cy="58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4D6AB3C7-6028-C348-86FD-BF6EA620CA0C}"/>
              </a:ext>
            </a:extLst>
          </p:cNvPr>
          <p:cNvSpPr txBox="1">
            <a:spLocks/>
          </p:cNvSpPr>
          <p:nvPr/>
        </p:nvSpPr>
        <p:spPr>
          <a:xfrm>
            <a:off x="305764" y="615134"/>
            <a:ext cx="4680856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 FASES</a:t>
            </a:r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19AF04C8-EBE7-A24D-9D6F-7DF1788028EB}"/>
              </a:ext>
            </a:extLst>
          </p:cNvPr>
          <p:cNvSpPr txBox="1">
            <a:spLocks/>
          </p:cNvSpPr>
          <p:nvPr/>
        </p:nvSpPr>
        <p:spPr>
          <a:xfrm>
            <a:off x="1341600" y="1866854"/>
            <a:ext cx="3423557" cy="76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(UTCE, Junta Distrital, Junta Local)</a:t>
            </a:r>
            <a:endParaRPr lang="es-MX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52C8E0-73AF-E6BD-EE0B-4A101B65C2E9}"/>
              </a:ext>
            </a:extLst>
          </p:cNvPr>
          <p:cNvSpPr txBox="1"/>
          <p:nvPr/>
        </p:nvSpPr>
        <p:spPr>
          <a:xfrm>
            <a:off x="596317" y="6374318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B154E6C8-5168-8782-B79D-2CAA0DEE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2" y="6281450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E6A0AA37-F1CD-444B-8713-6BB3F7CA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0" t="7416" r="29765"/>
          <a:stretch/>
        </p:blipFill>
        <p:spPr>
          <a:xfrm>
            <a:off x="877688" y="2239618"/>
            <a:ext cx="3765914" cy="494071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5762516-CB52-F246-8502-A1198A60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7280" flipH="1" flipV="1">
            <a:off x="-3483204" y="3656222"/>
            <a:ext cx="10401300" cy="6565900"/>
          </a:xfrm>
          <a:prstGeom prst="rect">
            <a:avLst/>
          </a:prstGeom>
        </p:spPr>
      </p:pic>
      <p:sp>
        <p:nvSpPr>
          <p:cNvPr id="45" name="Título 1">
            <a:extLst>
              <a:ext uri="{FF2B5EF4-FFF2-40B4-BE49-F238E27FC236}">
                <a16:creationId xmlns:a16="http://schemas.microsoft.com/office/drawing/2014/main" id="{2EB52169-EA81-5B4B-9DDD-5F85621D7E22}"/>
              </a:ext>
            </a:extLst>
          </p:cNvPr>
          <p:cNvSpPr txBox="1">
            <a:spLocks/>
          </p:cNvSpPr>
          <p:nvPr/>
        </p:nvSpPr>
        <p:spPr>
          <a:xfrm>
            <a:off x="1717446" y="861430"/>
            <a:ext cx="3876419" cy="116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600" b="1" dirty="0">
                <a:ln w="0"/>
                <a:solidFill>
                  <a:srgbClr val="25667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Resolución e imposición de sanciones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70DD66C2-D8C6-9544-AA15-B61D8EEF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30" y="988903"/>
            <a:ext cx="599954" cy="59995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FA78943F-8327-2A4F-A9C8-E5385FA30675}"/>
              </a:ext>
            </a:extLst>
          </p:cNvPr>
          <p:cNvSpPr txBox="1">
            <a:spLocks/>
          </p:cNvSpPr>
          <p:nvPr/>
        </p:nvSpPr>
        <p:spPr>
          <a:xfrm>
            <a:off x="1098440" y="1008659"/>
            <a:ext cx="465026" cy="58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4D6AB3C7-6028-C348-86FD-BF6EA620CA0C}"/>
              </a:ext>
            </a:extLst>
          </p:cNvPr>
          <p:cNvSpPr txBox="1">
            <a:spLocks/>
          </p:cNvSpPr>
          <p:nvPr/>
        </p:nvSpPr>
        <p:spPr>
          <a:xfrm>
            <a:off x="759029" y="241007"/>
            <a:ext cx="4680856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FASE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B411B87-72C4-2445-9099-488DD8A95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382" y="4816849"/>
            <a:ext cx="5720248" cy="13329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971B5E9-6169-374E-BAF8-E86F617E5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10210"/>
            <a:ext cx="5720248" cy="133297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D0CB32E-824C-1146-8736-646512B91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382" y="708176"/>
            <a:ext cx="5720248" cy="1332975"/>
          </a:xfrm>
          <a:prstGeom prst="rect">
            <a:avLst/>
          </a:prstGeom>
        </p:spPr>
      </p:pic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C7C6423F-D1EB-8341-861C-586FA480F96D}"/>
              </a:ext>
            </a:extLst>
          </p:cNvPr>
          <p:cNvSpPr txBox="1">
            <a:spLocks/>
          </p:cNvSpPr>
          <p:nvPr/>
        </p:nvSpPr>
        <p:spPr>
          <a:xfrm>
            <a:off x="7353301" y="1019638"/>
            <a:ext cx="4193524" cy="47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Lo realiza la autoridad jurisdiccional. (SRE)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4C68E022-5BD1-064B-AA39-68A0CEEAC85D}"/>
              </a:ext>
            </a:extLst>
          </p:cNvPr>
          <p:cNvSpPr txBox="1">
            <a:spLocks/>
          </p:cNvSpPr>
          <p:nvPr/>
        </p:nvSpPr>
        <p:spPr>
          <a:xfrm>
            <a:off x="6190260" y="766719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7145E45E-29DB-2A4E-BFAB-792A33BF3B36}"/>
              </a:ext>
            </a:extLst>
          </p:cNvPr>
          <p:cNvSpPr txBox="1">
            <a:spLocks/>
          </p:cNvSpPr>
          <p:nvPr/>
        </p:nvSpPr>
        <p:spPr>
          <a:xfrm>
            <a:off x="7353301" y="3036340"/>
            <a:ext cx="3867555" cy="47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Determina si es o no existente la infracción.</a:t>
            </a: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0BE1238-B11B-A443-8286-6C4E0DFB8ED3}"/>
              </a:ext>
            </a:extLst>
          </p:cNvPr>
          <p:cNvSpPr txBox="1">
            <a:spLocks/>
          </p:cNvSpPr>
          <p:nvPr/>
        </p:nvSpPr>
        <p:spPr>
          <a:xfrm>
            <a:off x="6223878" y="2796300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9C4D5806-E2FB-0D45-820E-945E1180D47E}"/>
              </a:ext>
            </a:extLst>
          </p:cNvPr>
          <p:cNvSpPr txBox="1">
            <a:spLocks/>
          </p:cNvSpPr>
          <p:nvPr/>
        </p:nvSpPr>
        <p:spPr>
          <a:xfrm>
            <a:off x="7480110" y="5246489"/>
            <a:ext cx="3400093" cy="47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Sanciona.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29B5FA15-6746-034E-94C1-A4ECD6FB0776}"/>
              </a:ext>
            </a:extLst>
          </p:cNvPr>
          <p:cNvSpPr txBox="1">
            <a:spLocks/>
          </p:cNvSpPr>
          <p:nvPr/>
        </p:nvSpPr>
        <p:spPr>
          <a:xfrm>
            <a:off x="6190260" y="4848217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117243-2C34-F929-8851-04503D1EE0CB}"/>
              </a:ext>
            </a:extLst>
          </p:cNvPr>
          <p:cNvSpPr txBox="1"/>
          <p:nvPr/>
        </p:nvSpPr>
        <p:spPr>
          <a:xfrm>
            <a:off x="468653" y="6440751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3" name="Picture 2" descr="Pajarito De Twiter (@pajarodetuiterr) | Twitter">
            <a:extLst>
              <a:ext uri="{FF2B5EF4-FFF2-40B4-BE49-F238E27FC236}">
                <a16:creationId xmlns:a16="http://schemas.microsoft.com/office/drawing/2014/main" id="{768A3B70-E273-E414-208C-5A35F145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6347883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1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FDED8D-5AD8-5240-8D26-7330EDE1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8" t="14737" r="14648" b="5847"/>
          <a:stretch/>
        </p:blipFill>
        <p:spPr>
          <a:xfrm>
            <a:off x="595133" y="2059297"/>
            <a:ext cx="3789003" cy="479870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5762516-CB52-F246-8502-A1198A606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7280" flipH="1" flipV="1">
            <a:off x="-2554458" y="4067259"/>
            <a:ext cx="10401300" cy="6565900"/>
          </a:xfrm>
          <a:prstGeom prst="rect">
            <a:avLst/>
          </a:prstGeom>
        </p:spPr>
      </p:pic>
      <p:sp>
        <p:nvSpPr>
          <p:cNvPr id="45" name="Título 1">
            <a:extLst>
              <a:ext uri="{FF2B5EF4-FFF2-40B4-BE49-F238E27FC236}">
                <a16:creationId xmlns:a16="http://schemas.microsoft.com/office/drawing/2014/main" id="{2EB52169-EA81-5B4B-9DDD-5F85621D7E22}"/>
              </a:ext>
            </a:extLst>
          </p:cNvPr>
          <p:cNvSpPr txBox="1">
            <a:spLocks/>
          </p:cNvSpPr>
          <p:nvPr/>
        </p:nvSpPr>
        <p:spPr>
          <a:xfrm>
            <a:off x="1245129" y="766719"/>
            <a:ext cx="3876419" cy="116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ln w="0"/>
                <a:solidFill>
                  <a:srgbClr val="25667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Impugnaciones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70DD66C2-D8C6-9544-AA15-B61D8EEF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5" y="988903"/>
            <a:ext cx="599954" cy="599954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FA78943F-8327-2A4F-A9C8-E5385FA30675}"/>
              </a:ext>
            </a:extLst>
          </p:cNvPr>
          <p:cNvSpPr txBox="1">
            <a:spLocks/>
          </p:cNvSpPr>
          <p:nvPr/>
        </p:nvSpPr>
        <p:spPr>
          <a:xfrm>
            <a:off x="645175" y="1008659"/>
            <a:ext cx="465026" cy="58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4D6AB3C7-6028-C348-86FD-BF6EA620CA0C}"/>
              </a:ext>
            </a:extLst>
          </p:cNvPr>
          <p:cNvSpPr txBox="1">
            <a:spLocks/>
          </p:cNvSpPr>
          <p:nvPr/>
        </p:nvSpPr>
        <p:spPr>
          <a:xfrm>
            <a:off x="305764" y="241007"/>
            <a:ext cx="4680856" cy="76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FASE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971B5E9-6169-374E-BAF8-E86F617E5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26723"/>
            <a:ext cx="5720248" cy="133297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BD0CB32E-824C-1146-8736-646512B91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382" y="1624689"/>
            <a:ext cx="5720248" cy="1332975"/>
          </a:xfrm>
          <a:prstGeom prst="rect">
            <a:avLst/>
          </a:prstGeom>
        </p:spPr>
      </p:pic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C7C6423F-D1EB-8341-861C-586FA480F96D}"/>
              </a:ext>
            </a:extLst>
          </p:cNvPr>
          <p:cNvSpPr txBox="1">
            <a:spLocks/>
          </p:cNvSpPr>
          <p:nvPr/>
        </p:nvSpPr>
        <p:spPr>
          <a:xfrm>
            <a:off x="7353301" y="1936151"/>
            <a:ext cx="4193524" cy="47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Sala Superior conoce.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4C68E022-5BD1-064B-AA39-68A0CEEAC85D}"/>
              </a:ext>
            </a:extLst>
          </p:cNvPr>
          <p:cNvSpPr txBox="1">
            <a:spLocks/>
          </p:cNvSpPr>
          <p:nvPr/>
        </p:nvSpPr>
        <p:spPr>
          <a:xfrm>
            <a:off x="6190260" y="1683232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7145E45E-29DB-2A4E-BFAB-792A33BF3B36}"/>
              </a:ext>
            </a:extLst>
          </p:cNvPr>
          <p:cNvSpPr txBox="1">
            <a:spLocks/>
          </p:cNvSpPr>
          <p:nvPr/>
        </p:nvSpPr>
        <p:spPr>
          <a:xfrm>
            <a:off x="7353301" y="3779372"/>
            <a:ext cx="3867555" cy="47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Puede ser contra: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emplazamientos, medidas cautelares y resoluciones de fondo (RAP).</a:t>
            </a:r>
            <a:endParaRPr lang="es-MX" sz="24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0BE1238-B11B-A443-8286-6C4E0DFB8ED3}"/>
              </a:ext>
            </a:extLst>
          </p:cNvPr>
          <p:cNvSpPr txBox="1">
            <a:spLocks/>
          </p:cNvSpPr>
          <p:nvPr/>
        </p:nvSpPr>
        <p:spPr>
          <a:xfrm>
            <a:off x="6223878" y="3712813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64277-B7A2-A1D6-50D3-FCF78858790C}"/>
              </a:ext>
            </a:extLst>
          </p:cNvPr>
          <p:cNvSpPr txBox="1"/>
          <p:nvPr/>
        </p:nvSpPr>
        <p:spPr>
          <a:xfrm>
            <a:off x="458020" y="6447716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4296B24A-A02E-DEDE-6571-AF6EFDAC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6354848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C47B65-CB68-8348-A4DF-5F7C853E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6073"/>
            <a:ext cx="3543300" cy="4787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2167197-AD7B-1041-BB91-A72BB59D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316073"/>
            <a:ext cx="3543300" cy="4787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98CA1D9-A3F5-6748-B8F3-A2C103A5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31" y="1316073"/>
            <a:ext cx="3543300" cy="47879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0BB2293B-3B1F-9144-A437-F97E5694F9D6}"/>
              </a:ext>
            </a:extLst>
          </p:cNvPr>
          <p:cNvSpPr txBox="1">
            <a:spLocks/>
          </p:cNvSpPr>
          <p:nvPr/>
        </p:nvSpPr>
        <p:spPr>
          <a:xfrm>
            <a:off x="759100" y="1515052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9E8B6090-D5E8-4A46-8B97-B5393FB50E65}"/>
              </a:ext>
            </a:extLst>
          </p:cNvPr>
          <p:cNvSpPr txBox="1">
            <a:spLocks/>
          </p:cNvSpPr>
          <p:nvPr/>
        </p:nvSpPr>
        <p:spPr>
          <a:xfrm>
            <a:off x="4496527" y="1578143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75E78DFC-CB98-2F49-8EB7-8A6C098B0B63}"/>
              </a:ext>
            </a:extLst>
          </p:cNvPr>
          <p:cNvSpPr txBox="1">
            <a:spLocks/>
          </p:cNvSpPr>
          <p:nvPr/>
        </p:nvSpPr>
        <p:spPr>
          <a:xfrm>
            <a:off x="8215093" y="1519605"/>
            <a:ext cx="566646" cy="63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838D042E-7523-3A48-B15F-B41A972C0037}"/>
              </a:ext>
            </a:extLst>
          </p:cNvPr>
          <p:cNvSpPr txBox="1">
            <a:spLocks/>
          </p:cNvSpPr>
          <p:nvPr/>
        </p:nvSpPr>
        <p:spPr>
          <a:xfrm>
            <a:off x="8606473" y="2297602"/>
            <a:ext cx="2554568" cy="23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MX" sz="200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Constituyan actos anticipados de precampaña o campana.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390116AF-5B6F-4E41-AFD9-B6BF170F96E2}"/>
              </a:ext>
            </a:extLst>
          </p:cNvPr>
          <p:cNvSpPr txBox="1">
            <a:spLocks/>
          </p:cNvSpPr>
          <p:nvPr/>
        </p:nvSpPr>
        <p:spPr>
          <a:xfrm>
            <a:off x="5063173" y="2297602"/>
            <a:ext cx="2312350" cy="23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Contravengan las normas sobre </a:t>
            </a:r>
            <a:r>
              <a:rPr lang="es-MX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propaganda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política.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24157582-2195-B848-BBC5-F37EA8A34043}"/>
              </a:ext>
            </a:extLst>
          </p:cNvPr>
          <p:cNvSpPr txBox="1">
            <a:spLocks/>
          </p:cNvSpPr>
          <p:nvPr/>
        </p:nvSpPr>
        <p:spPr>
          <a:xfrm>
            <a:off x="1176936" y="2344371"/>
            <a:ext cx="2334693" cy="2809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MX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Violen lo establecido en la </a:t>
            </a:r>
            <a:r>
              <a:rPr lang="es-MX" sz="16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Base III del artículo 41 </a:t>
            </a:r>
            <a:r>
              <a:rPr lang="es-MX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o en el </a:t>
            </a:r>
            <a:r>
              <a:rPr lang="es-MX" sz="160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octavo párrafo del artículo 134</a:t>
            </a:r>
            <a:r>
              <a:rPr lang="es-MX" sz="1600">
                <a:latin typeface="Helvetica Neue Light" panose="02000403000000020004" pitchFamily="2" charset="0"/>
                <a:ea typeface="Helvetica Neue Light" panose="02000403000000020004" pitchFamily="2" charset="0"/>
              </a:rPr>
              <a:t> de la Constitución.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600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200E465-0162-3E49-8664-C62D7ADFF2F2}"/>
              </a:ext>
            </a:extLst>
          </p:cNvPr>
          <p:cNvSpPr txBox="1">
            <a:spLocks/>
          </p:cNvSpPr>
          <p:nvPr/>
        </p:nvSpPr>
        <p:spPr>
          <a:xfrm>
            <a:off x="457200" y="429196"/>
            <a:ext cx="4792092" cy="85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5667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1.3 PROCEDENCIA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8F7C1FA-D0A7-DB44-A61A-630ACE6AA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07" y="4353455"/>
            <a:ext cx="846755" cy="11884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1E7E5AE-6C1F-FF49-BE8D-5C8CD6B3D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798" y="4378810"/>
            <a:ext cx="1224405" cy="122440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16EC7F4-8224-A340-BDED-F6AFBEE4B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656" y="4353455"/>
            <a:ext cx="959369" cy="113311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DE7E20C-83F2-074E-B8AF-7DB101BE2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280">
            <a:off x="6729713" y="-1825630"/>
            <a:ext cx="9455727" cy="5969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B74D74E-BD9F-CC4C-9E40-853EB7D8B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280" flipH="1" flipV="1">
            <a:off x="-3947366" y="3575049"/>
            <a:ext cx="10401300" cy="6565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D858B-629D-51D6-3607-3CB0E1EEDD56}"/>
              </a:ext>
            </a:extLst>
          </p:cNvPr>
          <p:cNvSpPr txBox="1"/>
          <p:nvPr/>
        </p:nvSpPr>
        <p:spPr>
          <a:xfrm>
            <a:off x="658964" y="6388383"/>
            <a:ext cx="2105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  <a:cs typeface="Arial" panose="020B0604020202020204" pitchFamily="34" charset="0"/>
              </a:rPr>
              <a:t>@luisespindolam</a:t>
            </a:r>
          </a:p>
        </p:txBody>
      </p:sp>
      <p:pic>
        <p:nvPicPr>
          <p:cNvPr id="4" name="Picture 2" descr="Pajarito De Twiter (@pajarodetuiterr) | Twitter">
            <a:extLst>
              <a:ext uri="{FF2B5EF4-FFF2-40B4-BE49-F238E27FC236}">
                <a16:creationId xmlns:a16="http://schemas.microsoft.com/office/drawing/2014/main" id="{91D3DE64-9C7F-90F6-0B5F-FC49DE3C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9" y="6295515"/>
            <a:ext cx="524291" cy="5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75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1108</Words>
  <Application>Microsoft Office PowerPoint</Application>
  <PresentationFormat>Panorámica</PresentationFormat>
  <Paragraphs>197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Procedimiento Especial Sancionador y redes sociales</dc:title>
  <dc:creator>Cristina Viridiana Álvarez González</dc:creator>
  <cp:lastModifiedBy>Lidia Amelia Ramírez Andrade</cp:lastModifiedBy>
  <cp:revision>16</cp:revision>
  <cp:lastPrinted>2022-11-22T19:39:42Z</cp:lastPrinted>
  <dcterms:created xsi:type="dcterms:W3CDTF">2022-11-16T15:53:34Z</dcterms:created>
  <dcterms:modified xsi:type="dcterms:W3CDTF">2022-11-22T19:41:29Z</dcterms:modified>
</cp:coreProperties>
</file>